
<file path=[Content_Types].xml><?xml version="1.0" encoding="utf-8"?>
<Types xmlns="http://schemas.openxmlformats.org/package/2006/content-types">
  <Default Extension="avi" ContentType="video/x-msvideo"/>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71" r:id="rId5"/>
    <p:sldId id="258" r:id="rId6"/>
    <p:sldId id="265" r:id="rId7"/>
    <p:sldId id="260" r:id="rId8"/>
    <p:sldId id="272" r:id="rId9"/>
    <p:sldId id="259" r:id="rId10"/>
    <p:sldId id="268" r:id="rId11"/>
    <p:sldId id="269" r:id="rId12"/>
    <p:sldId id="261" r:id="rId13"/>
    <p:sldId id="262" r:id="rId14"/>
    <p:sldId id="263" r:id="rId15"/>
    <p:sldId id="264"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65B8-9B57-3FEC-28EC-66378FF778BF}" v="606" dt="2023-12-04T20:01:26.289"/>
    <p1510:client id="{2286372C-65C4-5CCA-73C5-8919EE61010A}" v="25" dt="2023-11-12T15:11:01.314"/>
    <p1510:client id="{2B0661D6-EB20-F1F3-AC7B-C5B5F310F701}" v="602" dt="2023-12-07T22:37:32.712"/>
    <p1510:client id="{397BA522-A066-21AE-4E5D-1638ADCE1F7E}" v="445" dt="2023-11-22T15:39:14.471"/>
    <p1510:client id="{557E6F94-3C97-731A-37D4-8D773F3C98C5}" v="8" dt="2023-12-01T23:42:58.755"/>
    <p1510:client id="{5912AA35-73B1-62A2-F03D-526B914B975E}" v="248" dt="2023-12-01T02:35:25.318"/>
    <p1510:client id="{5E5E2008-E13A-57A8-21FC-7F71FA6120A0}" v="1139" dt="2023-12-05T20:31:21.035"/>
    <p1510:client id="{75B44582-9BAF-2C84-A810-B150F0F5A7C6}" v="167" dt="2023-11-30T03:02:20.679"/>
    <p1510:client id="{7F962C75-09F5-4616-E819-D97D2C8D125F}" v="4346" dt="2023-12-01T21:22:41.409"/>
    <p1510:client id="{8ED9A103-6C49-BADB-1FC1-06EDEBDEA023}" v="1" dt="2023-11-23T10:27:12.887"/>
    <p1510:client id="{9BAC5945-500A-831C-751E-528251AE3BE1}" v="1" dt="2023-12-04T15:50:02.790"/>
    <p1510:client id="{A4761F4D-3C9E-8444-C629-263D7BEE6591}" v="16" dt="2023-11-28T17:19:33.444"/>
    <p1510:client id="{CC9053D2-F54E-4B52-A337-E1CAC1B702FE}" v="22" dt="2023-11-06T18:00:22.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kaveli-wls/CIS5014"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380407" y="743447"/>
            <a:ext cx="3973385" cy="3692028"/>
          </a:xfrm>
          <a:noFill/>
        </p:spPr>
        <p:txBody>
          <a:bodyPr>
            <a:normAutofit/>
          </a:bodyPr>
          <a:lstStyle/>
          <a:p>
            <a:pPr algn="l"/>
            <a:r>
              <a:rPr lang="en-US" sz="4800">
                <a:cs typeface="Calibri Light"/>
              </a:rPr>
              <a:t>Introduction to Level Design and Asset Creation - PORT1</a:t>
            </a:r>
            <a:endParaRPr lang="en-US" sz="4800"/>
          </a:p>
        </p:txBody>
      </p:sp>
      <p:sp>
        <p:nvSpPr>
          <p:cNvPr id="3" name="Subtitle 2"/>
          <p:cNvSpPr>
            <a:spLocks noGrp="1"/>
          </p:cNvSpPr>
          <p:nvPr>
            <p:ph type="subTitle" idx="1"/>
          </p:nvPr>
        </p:nvSpPr>
        <p:spPr>
          <a:xfrm>
            <a:off x="7380408" y="4629234"/>
            <a:ext cx="3973386" cy="1485319"/>
          </a:xfrm>
          <a:noFill/>
        </p:spPr>
        <p:txBody>
          <a:bodyPr vert="horz" lIns="91440" tIns="45720" rIns="91440" bIns="45720" rtlCol="0">
            <a:normAutofit/>
          </a:bodyPr>
          <a:lstStyle/>
          <a:p>
            <a:pPr algn="l"/>
            <a:r>
              <a:rPr lang="en-US" dirty="0">
                <a:cs typeface="Calibri"/>
              </a:rPr>
              <a:t>By Liam Barrett - ST20228164</a:t>
            </a:r>
            <a:endParaRPr lang="en-US"/>
          </a:p>
        </p:txBody>
      </p:sp>
      <p:pic>
        <p:nvPicPr>
          <p:cNvPr id="4" name="Picture 3" descr="A white circle with lines and text&#10;&#10;Description automatically generated">
            <a:extLst>
              <a:ext uri="{FF2B5EF4-FFF2-40B4-BE49-F238E27FC236}">
                <a16:creationId xmlns:a16="http://schemas.microsoft.com/office/drawing/2014/main" id="{DBA479D3-F7F2-FE6B-B4A2-4B9A3863BEA8}"/>
              </a:ext>
            </a:extLst>
          </p:cNvPr>
          <p:cNvPicPr>
            <a:picLocks noChangeAspect="1"/>
          </p:cNvPicPr>
          <p:nvPr/>
        </p:nvPicPr>
        <p:blipFill rotWithShape="1">
          <a:blip r:embed="rId2"/>
          <a:srcRect t="1109" r="-3" b="2043"/>
          <a:stretch/>
        </p:blipFill>
        <p:spPr>
          <a:xfrm>
            <a:off x="20" y="10"/>
            <a:ext cx="6992881" cy="6857990"/>
          </a:xfrm>
          <a:prstGeom prst="rect">
            <a:avLst/>
          </a:prstGeom>
        </p:spPr>
      </p:pic>
      <p:sp>
        <p:nvSpPr>
          <p:cNvPr id="7" name="TextBox 6">
            <a:extLst>
              <a:ext uri="{FF2B5EF4-FFF2-40B4-BE49-F238E27FC236}">
                <a16:creationId xmlns:a16="http://schemas.microsoft.com/office/drawing/2014/main" id="{101B9C30-5FF3-B5CC-A6A3-DFFEC06CA736}"/>
              </a:ext>
            </a:extLst>
          </p:cNvPr>
          <p:cNvSpPr txBox="1"/>
          <p:nvPr/>
        </p:nvSpPr>
        <p:spPr>
          <a:xfrm>
            <a:off x="10627502" y="6492144"/>
            <a:ext cx="290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Repository Link</a:t>
            </a:r>
            <a:endParaRPr lang="en-US" dirty="0">
              <a:hlinkClick r:id="rId3"/>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5169589E-D5C5-372F-4DE5-800B661C31BD}"/>
              </a:ext>
            </a:extLst>
          </p:cNvPr>
          <p:cNvSpPr txBox="1"/>
          <p:nvPr/>
        </p:nvSpPr>
        <p:spPr>
          <a:xfrm>
            <a:off x="383258" y="1912688"/>
            <a:ext cx="4443154" cy="36960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dirty="0"/>
              <a:t>House Model Texturing</a:t>
            </a:r>
          </a:p>
        </p:txBody>
      </p:sp>
      <p:pic>
        <p:nvPicPr>
          <p:cNvPr id="4" name="Picture 3" descr="A screenshot of a computer&#10;&#10;Description automatically generated">
            <a:extLst>
              <a:ext uri="{FF2B5EF4-FFF2-40B4-BE49-F238E27FC236}">
                <a16:creationId xmlns:a16="http://schemas.microsoft.com/office/drawing/2014/main" id="{806F9A08-4933-359E-ED32-EB6E304A0B59}"/>
              </a:ext>
            </a:extLst>
          </p:cNvPr>
          <p:cNvPicPr>
            <a:picLocks noChangeAspect="1"/>
          </p:cNvPicPr>
          <p:nvPr/>
        </p:nvPicPr>
        <p:blipFill>
          <a:blip r:embed="rId2"/>
          <a:stretch>
            <a:fillRect/>
          </a:stretch>
        </p:blipFill>
        <p:spPr>
          <a:xfrm>
            <a:off x="7550047" y="3164578"/>
            <a:ext cx="2728879" cy="3436822"/>
          </a:xfrm>
          <a:prstGeom prst="rect">
            <a:avLst/>
          </a:prstGeom>
        </p:spPr>
      </p:pic>
      <p:sp>
        <p:nvSpPr>
          <p:cNvPr id="5" name="TextBox 4">
            <a:extLst>
              <a:ext uri="{FF2B5EF4-FFF2-40B4-BE49-F238E27FC236}">
                <a16:creationId xmlns:a16="http://schemas.microsoft.com/office/drawing/2014/main" id="{B7B01760-A274-3248-0A55-11745F14AD15}"/>
              </a:ext>
            </a:extLst>
          </p:cNvPr>
          <p:cNvSpPr txBox="1"/>
          <p:nvPr/>
        </p:nvSpPr>
        <p:spPr>
          <a:xfrm>
            <a:off x="386736" y="3201042"/>
            <a:ext cx="325496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For the texturing of this model, I had to use a few different techniques, first for the main house I used a concrete texture in 3Ds max.</a:t>
            </a:r>
          </a:p>
          <a:p>
            <a:r>
              <a:rPr lang="en-US" dirty="0">
                <a:cs typeface="Calibri"/>
              </a:rPr>
              <a:t>Then for the light on the building I added a hue effect to material to illuminate around it.</a:t>
            </a:r>
          </a:p>
        </p:txBody>
      </p:sp>
      <p:sp>
        <p:nvSpPr>
          <p:cNvPr id="9" name="TextBox 8">
            <a:extLst>
              <a:ext uri="{FF2B5EF4-FFF2-40B4-BE49-F238E27FC236}">
                <a16:creationId xmlns:a16="http://schemas.microsoft.com/office/drawing/2014/main" id="{85A6787C-F0E9-677A-610C-81B109FC959C}"/>
              </a:ext>
            </a:extLst>
          </p:cNvPr>
          <p:cNvSpPr txBox="1"/>
          <p:nvPr/>
        </p:nvSpPr>
        <p:spPr>
          <a:xfrm>
            <a:off x="3978989" y="3203337"/>
            <a:ext cx="258703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Lastly for the dome / bio-sphere I had to make it look like glass, so I added a blue tint and transparency to it as well as adding some specular to it to have it reflect light.</a:t>
            </a:r>
            <a:endParaRPr lang="en-US" dirty="0"/>
          </a:p>
        </p:txBody>
      </p:sp>
      <p:pic>
        <p:nvPicPr>
          <p:cNvPr id="2" name="Picture 1" descr="A white building with a dome&#10;&#10;Description automatically generated">
            <a:extLst>
              <a:ext uri="{FF2B5EF4-FFF2-40B4-BE49-F238E27FC236}">
                <a16:creationId xmlns:a16="http://schemas.microsoft.com/office/drawing/2014/main" id="{9711C680-8C74-5138-E210-5C805E3173D6}"/>
              </a:ext>
            </a:extLst>
          </p:cNvPr>
          <p:cNvPicPr>
            <a:picLocks noChangeAspect="1"/>
          </p:cNvPicPr>
          <p:nvPr/>
        </p:nvPicPr>
        <p:blipFill>
          <a:blip r:embed="rId3"/>
          <a:stretch>
            <a:fillRect/>
          </a:stretch>
        </p:blipFill>
        <p:spPr>
          <a:xfrm>
            <a:off x="7010400" y="697911"/>
            <a:ext cx="3598126" cy="2116815"/>
          </a:xfrm>
          <a:prstGeom prst="rect">
            <a:avLst/>
          </a:prstGeom>
        </p:spPr>
      </p:pic>
    </p:spTree>
    <p:extLst>
      <p:ext uri="{BB962C8B-B14F-4D97-AF65-F5344CB8AC3E}">
        <p14:creationId xmlns:p14="http://schemas.microsoft.com/office/powerpoint/2010/main" val="428497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7AF97-65FD-5753-9A6F-895C989F6BDD}"/>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Mars Ground Texture</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613BEE-A184-E81B-0786-753F6CF7D6C1}"/>
              </a:ext>
            </a:extLst>
          </p:cNvPr>
          <p:cNvSpPr txBox="1"/>
          <p:nvPr/>
        </p:nvSpPr>
        <p:spPr>
          <a:xfrm>
            <a:off x="612648" y="2908005"/>
            <a:ext cx="5295015" cy="35794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200" dirty="0"/>
              <a:t>To create this texture, I used Photoshop. I started by adding a red-</a:t>
            </a:r>
            <a:r>
              <a:rPr lang="en-US" sz="2200" err="1"/>
              <a:t>ish</a:t>
            </a:r>
            <a:r>
              <a:rPr lang="en-US" sz="2200" dirty="0"/>
              <a:t> brown box, I then drew on the rocks using the brush. After doing this I used the blend tool to blend the rocks in slightly before using the filters option of Photoshop to add noise which gives the grainy sand-like texture similar to that of Mars.</a:t>
            </a:r>
            <a:endParaRPr lang="en-US" sz="2200" dirty="0">
              <a:cs typeface="Calibri"/>
            </a:endParaRPr>
          </a:p>
          <a:p>
            <a:pPr>
              <a:lnSpc>
                <a:spcPct val="90000"/>
              </a:lnSpc>
              <a:spcAft>
                <a:spcPts val="600"/>
              </a:spcAft>
            </a:pPr>
            <a:r>
              <a:rPr lang="en-US" sz="2200" dirty="0">
                <a:cs typeface="Calibri"/>
              </a:rPr>
              <a:t>Then in 3Ds Max I used the Bitmap material to add it to the Plane to create the asset</a:t>
            </a:r>
            <a:endParaRPr lang="en-US" sz="2200">
              <a:cs typeface="Calibri"/>
            </a:endParaRPr>
          </a:p>
        </p:txBody>
      </p:sp>
      <p:pic>
        <p:nvPicPr>
          <p:cNvPr id="6" name="Picture 5" descr="A screenshot of a computer&#10;&#10;Description automatically generated">
            <a:extLst>
              <a:ext uri="{FF2B5EF4-FFF2-40B4-BE49-F238E27FC236}">
                <a16:creationId xmlns:a16="http://schemas.microsoft.com/office/drawing/2014/main" id="{878536EC-5384-9C3E-4712-DC3832FFBEA9}"/>
              </a:ext>
            </a:extLst>
          </p:cNvPr>
          <p:cNvPicPr>
            <a:picLocks noChangeAspect="1"/>
          </p:cNvPicPr>
          <p:nvPr/>
        </p:nvPicPr>
        <p:blipFill>
          <a:blip r:embed="rId2"/>
          <a:stretch>
            <a:fillRect/>
          </a:stretch>
        </p:blipFill>
        <p:spPr>
          <a:xfrm>
            <a:off x="9307928" y="409421"/>
            <a:ext cx="2443802" cy="2884488"/>
          </a:xfrm>
          <a:prstGeom prst="rect">
            <a:avLst/>
          </a:prstGeom>
        </p:spPr>
      </p:pic>
      <p:pic>
        <p:nvPicPr>
          <p:cNvPr id="7" name="Picture 6" descr="A brown square with blue lines around it&#10;&#10;Description automatically generated">
            <a:extLst>
              <a:ext uri="{FF2B5EF4-FFF2-40B4-BE49-F238E27FC236}">
                <a16:creationId xmlns:a16="http://schemas.microsoft.com/office/drawing/2014/main" id="{24DB03BE-3E35-F4FD-3728-89A8DCE44CB4}"/>
              </a:ext>
            </a:extLst>
          </p:cNvPr>
          <p:cNvPicPr>
            <a:picLocks noChangeAspect="1"/>
          </p:cNvPicPr>
          <p:nvPr/>
        </p:nvPicPr>
        <p:blipFill>
          <a:blip r:embed="rId3"/>
          <a:stretch>
            <a:fillRect/>
          </a:stretch>
        </p:blipFill>
        <p:spPr>
          <a:xfrm>
            <a:off x="6552624" y="689807"/>
            <a:ext cx="2603605" cy="232371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DC13AAF-8FF4-F01E-6E2A-E5C152C4E717}"/>
              </a:ext>
            </a:extLst>
          </p:cNvPr>
          <p:cNvPicPr>
            <a:picLocks noChangeAspect="1"/>
          </p:cNvPicPr>
          <p:nvPr/>
        </p:nvPicPr>
        <p:blipFill>
          <a:blip r:embed="rId4"/>
          <a:stretch>
            <a:fillRect/>
          </a:stretch>
        </p:blipFill>
        <p:spPr>
          <a:xfrm>
            <a:off x="6517160" y="3426258"/>
            <a:ext cx="5190009" cy="2750705"/>
          </a:xfrm>
          <a:prstGeom prst="rect">
            <a:avLst/>
          </a:prstGeom>
        </p:spPr>
      </p:pic>
    </p:spTree>
    <p:extLst>
      <p:ext uri="{BB962C8B-B14F-4D97-AF65-F5344CB8AC3E}">
        <p14:creationId xmlns:p14="http://schemas.microsoft.com/office/powerpoint/2010/main" val="308828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udio sound board">
            <a:extLst>
              <a:ext uri="{FF2B5EF4-FFF2-40B4-BE49-F238E27FC236}">
                <a16:creationId xmlns:a16="http://schemas.microsoft.com/office/drawing/2014/main" id="{4942F5B9-A8D7-039F-C26C-3B2DAEDD72FD}"/>
              </a:ext>
            </a:extLst>
          </p:cNvPr>
          <p:cNvPicPr>
            <a:picLocks noChangeAspect="1"/>
          </p:cNvPicPr>
          <p:nvPr/>
        </p:nvPicPr>
        <p:blipFill rotWithShape="1">
          <a:blip r:embed="rId2"/>
          <a:srcRect l="8164" t="23278" r="921" b="-7"/>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3BE76D-44B7-98D8-4A32-8A2F166B705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Audio</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6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FD451EE1-06AB-4684-8B7A-59133962C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17" y="2121408"/>
            <a:ext cx="2615184" cy="2615184"/>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02D69F-ABEF-47E0-B154-C6656A2B3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7181" y="802767"/>
            <a:ext cx="7324344" cy="4937760"/>
          </a:xfrm>
          <a:prstGeom prst="rect">
            <a:avLst/>
          </a:prstGeom>
          <a:solidFill>
            <a:srgbClr val="FFFFFF"/>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A08887E2-7F5D-7AFC-881F-288FFAC64193}"/>
              </a:ext>
            </a:extLst>
          </p:cNvPr>
          <p:cNvPicPr>
            <a:picLocks noChangeAspect="1"/>
          </p:cNvPicPr>
          <p:nvPr/>
        </p:nvPicPr>
        <p:blipFill>
          <a:blip r:embed="rId4"/>
          <a:stretch>
            <a:fillRect/>
          </a:stretch>
        </p:blipFill>
        <p:spPr>
          <a:xfrm>
            <a:off x="4360863" y="1219200"/>
            <a:ext cx="6694488" cy="1936750"/>
          </a:xfrm>
          <a:prstGeom prst="rect">
            <a:avLst/>
          </a:prstGeom>
        </p:spPr>
      </p:pic>
      <p:sp>
        <p:nvSpPr>
          <p:cNvPr id="7" name="TextBox 6">
            <a:extLst>
              <a:ext uri="{FF2B5EF4-FFF2-40B4-BE49-F238E27FC236}">
                <a16:creationId xmlns:a16="http://schemas.microsoft.com/office/drawing/2014/main" id="{AE27D359-9880-BCE2-73EF-110C9C917BC9}"/>
              </a:ext>
            </a:extLst>
          </p:cNvPr>
          <p:cNvSpPr txBox="1"/>
          <p:nvPr/>
        </p:nvSpPr>
        <p:spPr>
          <a:xfrm>
            <a:off x="4360863" y="2768600"/>
            <a:ext cx="6694488" cy="3873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rgbClr val="FFFFFF"/>
                </a:solidFill>
                <a:cs typeface="Calibri"/>
              </a:rPr>
              <a:t>To create this diegetic sound effect I started by using the Generate feature of Audacity to generate a chirp</a:t>
            </a:r>
            <a:endParaRPr lang="en-US" sz="1200" dirty="0">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B0BAD660-1C69-7D6F-3DEC-1ACB9EDCD4DA}"/>
              </a:ext>
            </a:extLst>
          </p:cNvPr>
          <p:cNvPicPr>
            <a:picLocks noChangeAspect="1"/>
          </p:cNvPicPr>
          <p:nvPr/>
        </p:nvPicPr>
        <p:blipFill>
          <a:blip r:embed="rId5"/>
          <a:stretch>
            <a:fillRect/>
          </a:stretch>
        </p:blipFill>
        <p:spPr>
          <a:xfrm>
            <a:off x="4360863" y="3206750"/>
            <a:ext cx="3263900" cy="2116138"/>
          </a:xfrm>
          <a:prstGeom prst="rect">
            <a:avLst/>
          </a:prstGeom>
        </p:spPr>
      </p:pic>
      <p:sp>
        <p:nvSpPr>
          <p:cNvPr id="8" name="TextBox 7">
            <a:extLst>
              <a:ext uri="{FF2B5EF4-FFF2-40B4-BE49-F238E27FC236}">
                <a16:creationId xmlns:a16="http://schemas.microsoft.com/office/drawing/2014/main" id="{4C27C6D1-F35D-6642-32BF-619BCAA5E434}"/>
              </a:ext>
            </a:extLst>
          </p:cNvPr>
          <p:cNvSpPr txBox="1"/>
          <p:nvPr/>
        </p:nvSpPr>
        <p:spPr>
          <a:xfrm>
            <a:off x="4360863" y="4935538"/>
            <a:ext cx="3263900" cy="3873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rgbClr val="FFFFFF"/>
                </a:solidFill>
                <a:cs typeface="Calibri"/>
              </a:rPr>
              <a:t>I then added a distortion effect to the start of the chirp</a:t>
            </a:r>
            <a:endParaRPr lang="en-US" sz="1200">
              <a:solidFill>
                <a:srgbClr val="FFFFFF"/>
              </a:solidFill>
            </a:endParaRPr>
          </a:p>
        </p:txBody>
      </p:sp>
      <p:pic>
        <p:nvPicPr>
          <p:cNvPr id="4" name="Picture 3" descr="A screenshot of a computer&#10;&#10;Description automatically generated">
            <a:extLst>
              <a:ext uri="{FF2B5EF4-FFF2-40B4-BE49-F238E27FC236}">
                <a16:creationId xmlns:a16="http://schemas.microsoft.com/office/drawing/2014/main" id="{0E826B06-4923-9499-8957-8E1E9889A098}"/>
              </a:ext>
            </a:extLst>
          </p:cNvPr>
          <p:cNvPicPr>
            <a:picLocks noChangeAspect="1"/>
          </p:cNvPicPr>
          <p:nvPr/>
        </p:nvPicPr>
        <p:blipFill>
          <a:blip r:embed="rId6"/>
          <a:stretch>
            <a:fillRect/>
          </a:stretch>
        </p:blipFill>
        <p:spPr>
          <a:xfrm>
            <a:off x="7673975" y="3206750"/>
            <a:ext cx="3379788" cy="2116138"/>
          </a:xfrm>
          <a:prstGeom prst="rect">
            <a:avLst/>
          </a:prstGeom>
        </p:spPr>
      </p:pic>
      <p:sp>
        <p:nvSpPr>
          <p:cNvPr id="9" name="TextBox 8">
            <a:extLst>
              <a:ext uri="{FF2B5EF4-FFF2-40B4-BE49-F238E27FC236}">
                <a16:creationId xmlns:a16="http://schemas.microsoft.com/office/drawing/2014/main" id="{BC9A9CF2-906E-5240-2F80-8BC2AB4DF033}"/>
              </a:ext>
            </a:extLst>
          </p:cNvPr>
          <p:cNvSpPr txBox="1"/>
          <p:nvPr/>
        </p:nvSpPr>
        <p:spPr>
          <a:xfrm>
            <a:off x="7673975" y="4935538"/>
            <a:ext cx="3379788" cy="3873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rgbClr val="FFFFFF"/>
                </a:solidFill>
                <a:cs typeface="Calibri"/>
              </a:rPr>
              <a:t>I then cut it down to a quick beep that sounded suitable</a:t>
            </a:r>
            <a:endParaRPr lang="en-US" sz="1200">
              <a:solidFill>
                <a:srgbClr val="FFFFFF"/>
              </a:solidFill>
            </a:endParaRPr>
          </a:p>
        </p:txBody>
      </p:sp>
      <p:sp>
        <p:nvSpPr>
          <p:cNvPr id="2" name="Title 1">
            <a:extLst>
              <a:ext uri="{FF2B5EF4-FFF2-40B4-BE49-F238E27FC236}">
                <a16:creationId xmlns:a16="http://schemas.microsoft.com/office/drawing/2014/main" id="{A077B6EA-4738-5CAB-1688-634C5EC0C97B}"/>
              </a:ext>
            </a:extLst>
          </p:cNvPr>
          <p:cNvSpPr>
            <a:spLocks noGrp="1"/>
          </p:cNvSpPr>
          <p:nvPr>
            <p:ph type="title"/>
          </p:nvPr>
        </p:nvSpPr>
        <p:spPr>
          <a:xfrm>
            <a:off x="796009" y="2286000"/>
            <a:ext cx="2286000" cy="2286000"/>
          </a:xfrm>
          <a:prstGeom prst="ellipse">
            <a:avLst/>
          </a:prstGeom>
          <a:solidFill>
            <a:schemeClr val="tx1">
              <a:lumMod val="75000"/>
              <a:lumOff val="25000"/>
            </a:schemeClr>
          </a:solidFill>
          <a:ln>
            <a:noFill/>
          </a:ln>
        </p:spPr>
        <p:txBody>
          <a:bodyPr vert="horz" lIns="91440" tIns="45720" rIns="91440" bIns="45720" rtlCol="0" anchor="ctr">
            <a:normAutofit/>
          </a:bodyPr>
          <a:lstStyle/>
          <a:p>
            <a:pPr algn="ctr"/>
            <a:r>
              <a:rPr lang="en-US" sz="2000" kern="1200" dirty="0">
                <a:solidFill>
                  <a:schemeClr val="bg1"/>
                </a:solidFill>
                <a:latin typeface="+mj-lt"/>
                <a:ea typeface="+mj-ea"/>
                <a:cs typeface="+mj-cs"/>
              </a:rPr>
              <a:t>Beep Sound Effect</a:t>
            </a:r>
            <a:r>
              <a:rPr lang="en-US" sz="2000" dirty="0">
                <a:solidFill>
                  <a:schemeClr val="bg1"/>
                </a:solidFill>
              </a:rPr>
              <a:t> for Power Usage</a:t>
            </a:r>
            <a:endParaRPr lang="en-US" sz="2000" kern="1200" dirty="0">
              <a:solidFill>
                <a:schemeClr val="bg1"/>
              </a:solidFill>
              <a:latin typeface="+mj-lt"/>
              <a:ea typeface="+mj-ea"/>
              <a:cs typeface="+mj-cs"/>
            </a:endParaRPr>
          </a:p>
        </p:txBody>
      </p:sp>
      <p:pic>
        <p:nvPicPr>
          <p:cNvPr id="11" name="beep">
            <a:hlinkClick r:id="" action="ppaction://media"/>
            <a:extLst>
              <a:ext uri="{FF2B5EF4-FFF2-40B4-BE49-F238E27FC236}">
                <a16:creationId xmlns:a16="http://schemas.microsoft.com/office/drawing/2014/main" id="{041987C8-CC56-79C3-98B7-7D5785A3AF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62431" y="5942542"/>
            <a:ext cx="730250" cy="730250"/>
          </a:xfrm>
          <a:prstGeom prst="rect">
            <a:avLst/>
          </a:prstGeom>
        </p:spPr>
      </p:pic>
    </p:spTree>
    <p:extLst>
      <p:ext uri="{BB962C8B-B14F-4D97-AF65-F5344CB8AC3E}">
        <p14:creationId xmlns:p14="http://schemas.microsoft.com/office/powerpoint/2010/main" val="232325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F71E45-CADC-8C3F-92F7-45CAEA3B28A6}"/>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3700" kern="1200">
                <a:solidFill>
                  <a:schemeClr val="tx1"/>
                </a:solidFill>
                <a:latin typeface="+mj-lt"/>
                <a:ea typeface="+mj-ea"/>
                <a:cs typeface="+mj-cs"/>
              </a:rPr>
              <a:t>Level Completion Sound</a:t>
            </a:r>
          </a:p>
        </p:txBody>
      </p:sp>
      <p:sp>
        <p:nvSpPr>
          <p:cNvPr id="5" name="TextBox 4">
            <a:extLst>
              <a:ext uri="{FF2B5EF4-FFF2-40B4-BE49-F238E27FC236}">
                <a16:creationId xmlns:a16="http://schemas.microsoft.com/office/drawing/2014/main" id="{BAE0C760-94EB-B2F1-9A28-5651417CB1F7}"/>
              </a:ext>
            </a:extLst>
          </p:cNvPr>
          <p:cNvSpPr txBox="1"/>
          <p:nvPr/>
        </p:nvSpPr>
        <p:spPr>
          <a:xfrm>
            <a:off x="862366" y="2194102"/>
            <a:ext cx="3427001" cy="390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dirty="0"/>
              <a:t>To create this non-diegetic sound effect, I used an online song / sound effect creator BeepBox, I created a simple sound bite that sounds like a triumphant ending</a:t>
            </a:r>
            <a:endParaRPr lang="en-US"/>
          </a:p>
        </p:txBody>
      </p:sp>
      <p:pic>
        <p:nvPicPr>
          <p:cNvPr id="4" name="Picture 3" descr="A screenshot of a music software&#10;&#10;Description automatically generated">
            <a:extLst>
              <a:ext uri="{FF2B5EF4-FFF2-40B4-BE49-F238E27FC236}">
                <a16:creationId xmlns:a16="http://schemas.microsoft.com/office/drawing/2014/main" id="{C5E60D5D-56E2-00F8-A2E6-690CD1ECAFE2}"/>
              </a:ext>
            </a:extLst>
          </p:cNvPr>
          <p:cNvPicPr>
            <a:picLocks noChangeAspect="1"/>
          </p:cNvPicPr>
          <p:nvPr/>
        </p:nvPicPr>
        <p:blipFill>
          <a:blip r:embed="rId4"/>
          <a:stretch>
            <a:fillRect/>
          </a:stretch>
        </p:blipFill>
        <p:spPr>
          <a:xfrm>
            <a:off x="5590094" y="661916"/>
            <a:ext cx="5865867" cy="5557909"/>
          </a:xfrm>
          <a:prstGeom prst="rect">
            <a:avLst/>
          </a:prstGeom>
        </p:spPr>
      </p:pic>
      <p:pic>
        <p:nvPicPr>
          <p:cNvPr id="3" name="Level completion sound">
            <a:hlinkClick r:id="" action="ppaction://media"/>
            <a:extLst>
              <a:ext uri="{FF2B5EF4-FFF2-40B4-BE49-F238E27FC236}">
                <a16:creationId xmlns:a16="http://schemas.microsoft.com/office/drawing/2014/main" id="{A6BA38E2-7AAF-FB04-865E-E273D7F4C8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5168" y="6102582"/>
            <a:ext cx="730250" cy="730250"/>
          </a:xfrm>
          <a:prstGeom prst="rect">
            <a:avLst/>
          </a:prstGeom>
        </p:spPr>
      </p:pic>
    </p:spTree>
    <p:extLst>
      <p:ext uri="{BB962C8B-B14F-4D97-AF65-F5344CB8AC3E}">
        <p14:creationId xmlns:p14="http://schemas.microsoft.com/office/powerpoint/2010/main" val="10761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8CB2B-B912-F31A-C46A-C355AD0016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Background music </a:t>
            </a:r>
          </a:p>
        </p:txBody>
      </p:sp>
      <p:pic>
        <p:nvPicPr>
          <p:cNvPr id="4" name="Picture 3" descr="A screenshot of a music program&#10;&#10;Description automatically generated">
            <a:extLst>
              <a:ext uri="{FF2B5EF4-FFF2-40B4-BE49-F238E27FC236}">
                <a16:creationId xmlns:a16="http://schemas.microsoft.com/office/drawing/2014/main" id="{FDA99712-509F-A8B7-ABC3-537E6226E89E}"/>
              </a:ext>
            </a:extLst>
          </p:cNvPr>
          <p:cNvPicPr>
            <a:picLocks noChangeAspect="1"/>
          </p:cNvPicPr>
          <p:nvPr/>
        </p:nvPicPr>
        <p:blipFill>
          <a:blip r:embed="rId4"/>
          <a:stretch>
            <a:fillRect/>
          </a:stretch>
        </p:blipFill>
        <p:spPr>
          <a:xfrm>
            <a:off x="6334002" y="1675227"/>
            <a:ext cx="5262514" cy="4394199"/>
          </a:xfrm>
          <a:prstGeom prst="rect">
            <a:avLst/>
          </a:prstGeom>
        </p:spPr>
      </p:pic>
      <p:sp>
        <p:nvSpPr>
          <p:cNvPr id="5" name="TextBox 4">
            <a:extLst>
              <a:ext uri="{FF2B5EF4-FFF2-40B4-BE49-F238E27FC236}">
                <a16:creationId xmlns:a16="http://schemas.microsoft.com/office/drawing/2014/main" id="{DBE611EC-7B35-EDE3-17F4-83464E4549E0}"/>
              </a:ext>
            </a:extLst>
          </p:cNvPr>
          <p:cNvSpPr txBox="1"/>
          <p:nvPr/>
        </p:nvSpPr>
        <p:spPr>
          <a:xfrm>
            <a:off x="1542814" y="2314223"/>
            <a:ext cx="39417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For this non-diegetic sound effect for the background music, I decided to use </a:t>
            </a:r>
            <a:r>
              <a:rPr lang="en-US" dirty="0" err="1">
                <a:cs typeface="Calibri"/>
              </a:rPr>
              <a:t>BeepBox</a:t>
            </a:r>
            <a:r>
              <a:rPr lang="en-US" dirty="0">
                <a:cs typeface="Calibri"/>
              </a:rPr>
              <a:t> again to make some background music for the game and due to the theme of space I decided to make it futuristic sounding and have it sound quite empty to convey space travel</a:t>
            </a:r>
            <a:endParaRPr lang="en-US" dirty="0"/>
          </a:p>
        </p:txBody>
      </p:sp>
      <p:pic>
        <p:nvPicPr>
          <p:cNvPr id="3" name="background music">
            <a:hlinkClick r:id="" action="ppaction://media"/>
            <a:extLst>
              <a:ext uri="{FF2B5EF4-FFF2-40B4-BE49-F238E27FC236}">
                <a16:creationId xmlns:a16="http://schemas.microsoft.com/office/drawing/2014/main" id="{CF4C2512-EB4C-4F5D-FBDA-94D1C6E152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9411" y="6074704"/>
            <a:ext cx="730250" cy="730250"/>
          </a:xfrm>
          <a:prstGeom prst="rect">
            <a:avLst/>
          </a:prstGeom>
        </p:spPr>
      </p:pic>
    </p:spTree>
    <p:extLst>
      <p:ext uri="{BB962C8B-B14F-4D97-AF65-F5344CB8AC3E}">
        <p14:creationId xmlns:p14="http://schemas.microsoft.com/office/powerpoint/2010/main" val="15154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7AD53-6A9D-D5E1-2B14-DDE9B11D5C55}"/>
              </a:ext>
            </a:extLst>
          </p:cNvPr>
          <p:cNvSpPr>
            <a:spLocks noGrp="1"/>
          </p:cNvSpPr>
          <p:nvPr>
            <p:ph type="title"/>
          </p:nvPr>
        </p:nvSpPr>
        <p:spPr>
          <a:xfrm>
            <a:off x="586478" y="1683756"/>
            <a:ext cx="3115265" cy="2396359"/>
          </a:xfrm>
        </p:spPr>
        <p:txBody>
          <a:bodyPr anchor="b">
            <a:normAutofit/>
          </a:bodyPr>
          <a:lstStyle/>
          <a:p>
            <a:pPr algn="r"/>
            <a:r>
              <a:rPr lang="en-US" dirty="0">
                <a:solidFill>
                  <a:srgbClr val="FFFFFF"/>
                </a:solidFill>
                <a:cs typeface="Calibri Light"/>
              </a:rPr>
              <a:t>Content pipeline</a:t>
            </a:r>
            <a:endParaRPr lang="en-US" sz="4000" dirty="0">
              <a:solidFill>
                <a:srgbClr val="FFFFFF"/>
              </a:solidFill>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0865D09C-E390-52E0-6E1D-A42B750AEF8E}"/>
              </a:ext>
            </a:extLst>
          </p:cNvPr>
          <p:cNvSpPr txBox="1"/>
          <p:nvPr/>
        </p:nvSpPr>
        <p:spPr>
          <a:xfrm>
            <a:off x="4096589" y="3057093"/>
            <a:ext cx="470953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39496">
              <a:spcAft>
                <a:spcPts val="600"/>
              </a:spcAft>
            </a:pPr>
            <a:r>
              <a:rPr lang="en-US" sz="1600" kern="1200" dirty="0">
                <a:latin typeface="+mn-lt"/>
                <a:ea typeface="+mn-ea"/>
                <a:cs typeface="Calibri"/>
              </a:rPr>
              <a:t>However, when trying to export the files and importing into Unity, certain materials or textures would not transfer across due to not being supported by any program other than 3Ds Max, this made it, so I had to edit some of the models to change the textures and to get them to work in Unity. An example of this is with the house model, originally, the model was going to be marble with red dust on parts of the house using a texture map to simulate mars dust on the house however this was not able to work outside of 3Ds Max, so I had to change the building to concrete.</a:t>
            </a:r>
            <a:endParaRPr lang="en-US" sz="1600">
              <a:ea typeface="Calibri" panose="020F0502020204030204"/>
              <a:cs typeface="Calibri" panose="020F0502020204030204"/>
            </a:endParaRPr>
          </a:p>
        </p:txBody>
      </p:sp>
      <p:sp>
        <p:nvSpPr>
          <p:cNvPr id="5" name="TextBox 4">
            <a:extLst>
              <a:ext uri="{FF2B5EF4-FFF2-40B4-BE49-F238E27FC236}">
                <a16:creationId xmlns:a16="http://schemas.microsoft.com/office/drawing/2014/main" id="{26CCA0EB-9C11-9FA9-0FCE-48F8DEBF378D}"/>
              </a:ext>
            </a:extLst>
          </p:cNvPr>
          <p:cNvSpPr txBox="1"/>
          <p:nvPr/>
        </p:nvSpPr>
        <p:spPr>
          <a:xfrm>
            <a:off x="4096588" y="1145869"/>
            <a:ext cx="451276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39496">
              <a:spcAft>
                <a:spcPts val="600"/>
              </a:spcAft>
            </a:pPr>
            <a:r>
              <a:rPr lang="en-US" sz="1600" kern="1200" dirty="0">
                <a:latin typeface="+mn-lt"/>
                <a:ea typeface="+mn-ea"/>
                <a:cs typeface="Calibri"/>
              </a:rPr>
              <a:t>The content pipeline was not difficult for me as 3Ds Max has the capability to export files as .</a:t>
            </a:r>
            <a:r>
              <a:rPr lang="en-US" sz="1600" kern="1200" dirty="0" err="1">
                <a:latin typeface="+mn-lt"/>
                <a:ea typeface="+mn-ea"/>
                <a:cs typeface="Calibri"/>
              </a:rPr>
              <a:t>fbx</a:t>
            </a:r>
            <a:r>
              <a:rPr lang="en-US" sz="1600" kern="1200" dirty="0">
                <a:latin typeface="+mn-lt"/>
                <a:ea typeface="+mn-ea"/>
                <a:cs typeface="Calibri"/>
              </a:rPr>
              <a:t> and Unity my chosen game engine can import assets in .</a:t>
            </a:r>
            <a:r>
              <a:rPr lang="en-US" sz="1600" kern="1200" dirty="0" err="1">
                <a:latin typeface="+mn-lt"/>
                <a:ea typeface="+mn-ea"/>
                <a:cs typeface="Calibri"/>
              </a:rPr>
              <a:t>fbx</a:t>
            </a:r>
            <a:r>
              <a:rPr lang="en-US" sz="1600" kern="1200" dirty="0">
                <a:latin typeface="+mn-lt"/>
                <a:ea typeface="+mn-ea"/>
                <a:cs typeface="Calibri"/>
              </a:rPr>
              <a:t> whilst keeping the textures and materials of it by enabling the Embed Media option when exporting.</a:t>
            </a:r>
            <a:endParaRPr lang="en-US" sz="1600" dirty="0">
              <a:ea typeface="Calibri" panose="020F0502020204030204"/>
              <a:cs typeface="Calibri" panose="020F0502020204030204"/>
            </a:endParaRPr>
          </a:p>
        </p:txBody>
      </p:sp>
      <p:pic>
        <p:nvPicPr>
          <p:cNvPr id="6" name="Picture 5" descr="A grey rectangular object with a white background&#10;&#10;Description automatically generated">
            <a:extLst>
              <a:ext uri="{FF2B5EF4-FFF2-40B4-BE49-F238E27FC236}">
                <a16:creationId xmlns:a16="http://schemas.microsoft.com/office/drawing/2014/main" id="{3E519765-F69F-7C12-67C9-B99F9D264258}"/>
              </a:ext>
            </a:extLst>
          </p:cNvPr>
          <p:cNvPicPr>
            <a:picLocks noChangeAspect="1"/>
          </p:cNvPicPr>
          <p:nvPr/>
        </p:nvPicPr>
        <p:blipFill>
          <a:blip r:embed="rId2"/>
          <a:stretch>
            <a:fillRect/>
          </a:stretch>
        </p:blipFill>
        <p:spPr>
          <a:xfrm>
            <a:off x="7563004" y="155631"/>
            <a:ext cx="4007127" cy="51263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45E7D4C8-BE9B-11D2-BB0F-E85F7DA0CCC6}"/>
              </a:ext>
            </a:extLst>
          </p:cNvPr>
          <p:cNvPicPr>
            <a:picLocks noChangeAspect="1"/>
          </p:cNvPicPr>
          <p:nvPr/>
        </p:nvPicPr>
        <p:blipFill>
          <a:blip r:embed="rId3"/>
          <a:stretch>
            <a:fillRect/>
          </a:stretch>
        </p:blipFill>
        <p:spPr>
          <a:xfrm>
            <a:off x="9092832" y="761432"/>
            <a:ext cx="2616647" cy="2258161"/>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FDAA724C-2A1A-508D-4E43-CC555695C629}"/>
              </a:ext>
            </a:extLst>
          </p:cNvPr>
          <p:cNvPicPr>
            <a:picLocks noChangeAspect="1"/>
          </p:cNvPicPr>
          <p:nvPr/>
        </p:nvPicPr>
        <p:blipFill>
          <a:blip r:embed="rId4"/>
          <a:stretch>
            <a:fillRect/>
          </a:stretch>
        </p:blipFill>
        <p:spPr>
          <a:xfrm>
            <a:off x="8933058" y="3367613"/>
            <a:ext cx="2945485" cy="500957"/>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DDD2D782-FCEE-1815-DC07-672AB6B111A8}"/>
              </a:ext>
            </a:extLst>
          </p:cNvPr>
          <p:cNvPicPr>
            <a:picLocks noChangeAspect="1"/>
          </p:cNvPicPr>
          <p:nvPr/>
        </p:nvPicPr>
        <p:blipFill>
          <a:blip r:embed="rId5"/>
          <a:stretch>
            <a:fillRect/>
          </a:stretch>
        </p:blipFill>
        <p:spPr>
          <a:xfrm>
            <a:off x="8971280" y="4225304"/>
            <a:ext cx="2980149" cy="1626010"/>
          </a:xfrm>
          <a:prstGeom prst="rect">
            <a:avLst/>
          </a:prstGeom>
        </p:spPr>
      </p:pic>
    </p:spTree>
    <p:extLst>
      <p:ext uri="{BB962C8B-B14F-4D97-AF65-F5344CB8AC3E}">
        <p14:creationId xmlns:p14="http://schemas.microsoft.com/office/powerpoint/2010/main" val="397945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A95C9-A92F-A7B8-9A6E-1C02EB213323}"/>
              </a:ext>
            </a:extLst>
          </p:cNvPr>
          <p:cNvSpPr>
            <a:spLocks noGrp="1"/>
          </p:cNvSpPr>
          <p:nvPr>
            <p:ph type="title"/>
          </p:nvPr>
        </p:nvSpPr>
        <p:spPr>
          <a:xfrm>
            <a:off x="630936" y="639520"/>
            <a:ext cx="3429000" cy="1719072"/>
          </a:xfrm>
        </p:spPr>
        <p:txBody>
          <a:bodyPr anchor="b">
            <a:normAutofit/>
          </a:bodyPr>
          <a:lstStyle/>
          <a:p>
            <a:r>
              <a:rPr lang="en-US" sz="5400">
                <a:cs typeface="Calibri Light"/>
              </a:rPr>
              <a:t>3D Modelling </a:t>
            </a:r>
            <a:endParaRPr lang="en-US" sz="5400"/>
          </a:p>
        </p:txBody>
      </p:sp>
      <p:sp>
        <p:nvSpPr>
          <p:cNvPr id="1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ACD2D3-2416-1FCC-9801-DB1B8DA98EFB}"/>
              </a:ext>
            </a:extLst>
          </p:cNvPr>
          <p:cNvSpPr txBox="1"/>
          <p:nvPr/>
        </p:nvSpPr>
        <p:spPr>
          <a:xfrm>
            <a:off x="10179455" y="3801"/>
            <a:ext cx="3429000" cy="5038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sz="2200">
                <a:cs typeface="Calibri"/>
              </a:rPr>
              <a:t>Poly Count: 324</a:t>
            </a:r>
            <a:endParaRPr lang="en-US" sz="2200"/>
          </a:p>
        </p:txBody>
      </p:sp>
      <p:pic>
        <p:nvPicPr>
          <p:cNvPr id="4" name="Picture 3" descr="A screenshot of a computer generated image&#10;&#10;Description automatically generated">
            <a:extLst>
              <a:ext uri="{FF2B5EF4-FFF2-40B4-BE49-F238E27FC236}">
                <a16:creationId xmlns:a16="http://schemas.microsoft.com/office/drawing/2014/main" id="{7334E7BB-6EE8-6725-D776-883385E2AC20}"/>
              </a:ext>
            </a:extLst>
          </p:cNvPr>
          <p:cNvPicPr>
            <a:picLocks noChangeAspect="1"/>
          </p:cNvPicPr>
          <p:nvPr/>
        </p:nvPicPr>
        <p:blipFill>
          <a:blip r:embed="rId2"/>
          <a:stretch>
            <a:fillRect/>
          </a:stretch>
        </p:blipFill>
        <p:spPr>
          <a:xfrm>
            <a:off x="8633629" y="1214862"/>
            <a:ext cx="1477446" cy="2206958"/>
          </a:xfrm>
          <a:prstGeom prst="rect">
            <a:avLst/>
          </a:prstGeom>
        </p:spPr>
      </p:pic>
      <p:pic>
        <p:nvPicPr>
          <p:cNvPr id="5" name="Picture 4" descr="A box with arms and legs&#10;&#10;Description automatically generated">
            <a:extLst>
              <a:ext uri="{FF2B5EF4-FFF2-40B4-BE49-F238E27FC236}">
                <a16:creationId xmlns:a16="http://schemas.microsoft.com/office/drawing/2014/main" id="{3A6641DC-B4ED-222E-ABD8-26FD00F62578}"/>
              </a:ext>
            </a:extLst>
          </p:cNvPr>
          <p:cNvPicPr>
            <a:picLocks noChangeAspect="1"/>
          </p:cNvPicPr>
          <p:nvPr/>
        </p:nvPicPr>
        <p:blipFill>
          <a:blip r:embed="rId3"/>
          <a:stretch>
            <a:fillRect/>
          </a:stretch>
        </p:blipFill>
        <p:spPr>
          <a:xfrm>
            <a:off x="687145" y="4997338"/>
            <a:ext cx="1980937" cy="1658489"/>
          </a:xfrm>
          <a:prstGeom prst="rect">
            <a:avLst/>
          </a:prstGeom>
        </p:spPr>
      </p:pic>
      <p:pic>
        <p:nvPicPr>
          <p:cNvPr id="3" name="Picture 2">
            <a:extLst>
              <a:ext uri="{FF2B5EF4-FFF2-40B4-BE49-F238E27FC236}">
                <a16:creationId xmlns:a16="http://schemas.microsoft.com/office/drawing/2014/main" id="{8CE07B38-767D-1653-0D44-6EEDB9D3AAAD}"/>
              </a:ext>
            </a:extLst>
          </p:cNvPr>
          <p:cNvPicPr>
            <a:picLocks noChangeAspect="1"/>
          </p:cNvPicPr>
          <p:nvPr/>
        </p:nvPicPr>
        <p:blipFill>
          <a:blip r:embed="rId4"/>
          <a:stretch>
            <a:fillRect/>
          </a:stretch>
        </p:blipFill>
        <p:spPr>
          <a:xfrm>
            <a:off x="2875936" y="4732168"/>
            <a:ext cx="1474784" cy="2071885"/>
          </a:xfrm>
          <a:prstGeom prst="rect">
            <a:avLst/>
          </a:prstGeom>
        </p:spPr>
      </p:pic>
      <p:pic>
        <p:nvPicPr>
          <p:cNvPr id="6" name="Picture 5" descr="A cartoon figure of a person&#10;&#10;Description automatically generated">
            <a:extLst>
              <a:ext uri="{FF2B5EF4-FFF2-40B4-BE49-F238E27FC236}">
                <a16:creationId xmlns:a16="http://schemas.microsoft.com/office/drawing/2014/main" id="{025563D0-9FCA-126B-0F59-42AAB5428EC5}"/>
              </a:ext>
            </a:extLst>
          </p:cNvPr>
          <p:cNvPicPr>
            <a:picLocks noChangeAspect="1"/>
          </p:cNvPicPr>
          <p:nvPr/>
        </p:nvPicPr>
        <p:blipFill>
          <a:blip r:embed="rId5"/>
          <a:stretch>
            <a:fillRect/>
          </a:stretch>
        </p:blipFill>
        <p:spPr>
          <a:xfrm>
            <a:off x="4997659" y="3876875"/>
            <a:ext cx="1781958" cy="2787164"/>
          </a:xfrm>
          <a:prstGeom prst="rect">
            <a:avLst/>
          </a:prstGeom>
        </p:spPr>
      </p:pic>
      <p:pic>
        <p:nvPicPr>
          <p:cNvPr id="7" name="Picture 6" descr="A paper cut out of a person&#10;&#10;Description automatically generated">
            <a:extLst>
              <a:ext uri="{FF2B5EF4-FFF2-40B4-BE49-F238E27FC236}">
                <a16:creationId xmlns:a16="http://schemas.microsoft.com/office/drawing/2014/main" id="{E3DAD888-08AF-B017-87C4-2698A9367534}"/>
              </a:ext>
            </a:extLst>
          </p:cNvPr>
          <p:cNvPicPr>
            <a:picLocks noChangeAspect="1"/>
          </p:cNvPicPr>
          <p:nvPr/>
        </p:nvPicPr>
        <p:blipFill>
          <a:blip r:embed="rId6"/>
          <a:stretch>
            <a:fillRect/>
          </a:stretch>
        </p:blipFill>
        <p:spPr>
          <a:xfrm>
            <a:off x="10108743" y="3670615"/>
            <a:ext cx="1900828" cy="3023698"/>
          </a:xfrm>
          <a:prstGeom prst="rect">
            <a:avLst/>
          </a:prstGeom>
        </p:spPr>
      </p:pic>
      <p:sp>
        <p:nvSpPr>
          <p:cNvPr id="9" name="TextBox 8">
            <a:extLst>
              <a:ext uri="{FF2B5EF4-FFF2-40B4-BE49-F238E27FC236}">
                <a16:creationId xmlns:a16="http://schemas.microsoft.com/office/drawing/2014/main" id="{442F111F-58BB-F9C8-2627-1B2BAA6BAE79}"/>
              </a:ext>
            </a:extLst>
          </p:cNvPr>
          <p:cNvSpPr txBox="1"/>
          <p:nvPr/>
        </p:nvSpPr>
        <p:spPr>
          <a:xfrm>
            <a:off x="589761" y="2807167"/>
            <a:ext cx="33878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r>
              <a:rPr lang="en-US" sz="2000" kern="1200" dirty="0">
                <a:latin typeface="+mn-lt"/>
                <a:ea typeface="+mn-ea"/>
                <a:cs typeface="Calibri"/>
              </a:rPr>
              <a:t>Model 1 – Male NPC </a:t>
            </a:r>
            <a:endParaRPr lang="en-US" sz="2000" dirty="0"/>
          </a:p>
        </p:txBody>
      </p:sp>
      <p:sp>
        <p:nvSpPr>
          <p:cNvPr id="10" name="TextBox 9">
            <a:extLst>
              <a:ext uri="{FF2B5EF4-FFF2-40B4-BE49-F238E27FC236}">
                <a16:creationId xmlns:a16="http://schemas.microsoft.com/office/drawing/2014/main" id="{3E3B9568-4419-3588-D98C-F5BE72D73B4B}"/>
              </a:ext>
            </a:extLst>
          </p:cNvPr>
          <p:cNvSpPr txBox="1"/>
          <p:nvPr/>
        </p:nvSpPr>
        <p:spPr>
          <a:xfrm>
            <a:off x="4346222" y="253999"/>
            <a:ext cx="53998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For the first model I decided to make a Male NPC that would be common throughout the game and would be used often, I made a low poly human and dressed him as a modern / slightly futuristic man.</a:t>
            </a:r>
          </a:p>
        </p:txBody>
      </p:sp>
      <p:sp>
        <p:nvSpPr>
          <p:cNvPr id="11" name="TextBox 10">
            <a:extLst>
              <a:ext uri="{FF2B5EF4-FFF2-40B4-BE49-F238E27FC236}">
                <a16:creationId xmlns:a16="http://schemas.microsoft.com/office/drawing/2014/main" id="{690908DD-718A-719D-6136-F268D99FBDEC}"/>
              </a:ext>
            </a:extLst>
          </p:cNvPr>
          <p:cNvSpPr txBox="1"/>
          <p:nvPr/>
        </p:nvSpPr>
        <p:spPr>
          <a:xfrm>
            <a:off x="4468518" y="1392294"/>
            <a:ext cx="42333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 started modelling him by making his hands and arms, after many iterations of this I produced his hands using the extrude and inset tools to make his fingers </a:t>
            </a:r>
            <a:endParaRPr lang="en-US" dirty="0"/>
          </a:p>
        </p:txBody>
      </p:sp>
      <p:sp>
        <p:nvSpPr>
          <p:cNvPr id="12" name="TextBox 11">
            <a:extLst>
              <a:ext uri="{FF2B5EF4-FFF2-40B4-BE49-F238E27FC236}">
                <a16:creationId xmlns:a16="http://schemas.microsoft.com/office/drawing/2014/main" id="{C82D9F55-DF26-3775-0FCA-78332B8E3298}"/>
              </a:ext>
            </a:extLst>
          </p:cNvPr>
          <p:cNvSpPr txBox="1"/>
          <p:nvPr/>
        </p:nvSpPr>
        <p:spPr>
          <a:xfrm>
            <a:off x="809036" y="3320813"/>
            <a:ext cx="292570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 then added his body which started out very blocky but with manipulation of the edges and vertices I was able to make it more human-like.</a:t>
            </a:r>
            <a:endParaRPr lang="en-US" dirty="0"/>
          </a:p>
        </p:txBody>
      </p:sp>
      <p:sp>
        <p:nvSpPr>
          <p:cNvPr id="13" name="TextBox 12">
            <a:extLst>
              <a:ext uri="{FF2B5EF4-FFF2-40B4-BE49-F238E27FC236}">
                <a16:creationId xmlns:a16="http://schemas.microsoft.com/office/drawing/2014/main" id="{7ED6A440-1D4F-64B3-1B5C-C046CA0F3F60}"/>
              </a:ext>
            </a:extLst>
          </p:cNvPr>
          <p:cNvSpPr txBox="1"/>
          <p:nvPr/>
        </p:nvSpPr>
        <p:spPr>
          <a:xfrm>
            <a:off x="6933259" y="4223925"/>
            <a:ext cx="317970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 then added his head which seemed too round which I sculpted using the vertices to be blockier as to more fit with the rest of the body. Finally finishing the model by adding the smooth modifier to make him look cleaner.</a:t>
            </a:r>
            <a:endParaRPr lang="en-US" dirty="0"/>
          </a:p>
        </p:txBody>
      </p:sp>
    </p:spTree>
    <p:extLst>
      <p:ext uri="{BB962C8B-B14F-4D97-AF65-F5344CB8AC3E}">
        <p14:creationId xmlns:p14="http://schemas.microsoft.com/office/powerpoint/2010/main" val="363965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4DC4AE-C334-BA09-1BBE-19330875B949}"/>
              </a:ext>
            </a:extLst>
          </p:cNvPr>
          <p:cNvSpPr txBox="1"/>
          <p:nvPr/>
        </p:nvSpPr>
        <p:spPr>
          <a:xfrm>
            <a:off x="4654295" y="502920"/>
            <a:ext cx="6894576" cy="14630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dirty="0"/>
              <a:t>House Model</a:t>
            </a:r>
            <a:endParaRPr lang="en-US" dirty="0"/>
          </a:p>
        </p:txBody>
      </p:sp>
      <p:sp>
        <p:nvSpPr>
          <p:cNvPr id="6" name="TextBox 5">
            <a:extLst>
              <a:ext uri="{FF2B5EF4-FFF2-40B4-BE49-F238E27FC236}">
                <a16:creationId xmlns:a16="http://schemas.microsoft.com/office/drawing/2014/main" id="{D08B9031-8F5A-2E64-F483-E57D3BCA8726}"/>
              </a:ext>
            </a:extLst>
          </p:cNvPr>
          <p:cNvSpPr txBox="1"/>
          <p:nvPr/>
        </p:nvSpPr>
        <p:spPr>
          <a:xfrm>
            <a:off x="5142907" y="5732529"/>
            <a:ext cx="1614872" cy="530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Calibri"/>
              </a:rPr>
              <a:t>Phase 2 – 472 Polys</a:t>
            </a:r>
            <a:endParaRPr lang="en-US"/>
          </a:p>
        </p:txBody>
      </p:sp>
      <p:sp>
        <p:nvSpPr>
          <p:cNvPr id="8" name="TextBox 7">
            <a:extLst>
              <a:ext uri="{FF2B5EF4-FFF2-40B4-BE49-F238E27FC236}">
                <a16:creationId xmlns:a16="http://schemas.microsoft.com/office/drawing/2014/main" id="{9A5AECF1-50DB-EB4C-6F5D-A8CCA644EE49}"/>
              </a:ext>
            </a:extLst>
          </p:cNvPr>
          <p:cNvSpPr txBox="1"/>
          <p:nvPr/>
        </p:nvSpPr>
        <p:spPr>
          <a:xfrm>
            <a:off x="2098874" y="5732914"/>
            <a:ext cx="1614872" cy="3111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Calibri"/>
              </a:rPr>
              <a:t>Phase 1 – 41 Polys</a:t>
            </a:r>
            <a:endParaRPr lang="en-US"/>
          </a:p>
        </p:txBody>
      </p:sp>
      <p:sp>
        <p:nvSpPr>
          <p:cNvPr id="3" name="TextBox 2">
            <a:extLst>
              <a:ext uri="{FF2B5EF4-FFF2-40B4-BE49-F238E27FC236}">
                <a16:creationId xmlns:a16="http://schemas.microsoft.com/office/drawing/2014/main" id="{311F7028-B091-0EDC-3439-2F12FFBBBCAE}"/>
              </a:ext>
            </a:extLst>
          </p:cNvPr>
          <p:cNvSpPr txBox="1"/>
          <p:nvPr/>
        </p:nvSpPr>
        <p:spPr>
          <a:xfrm>
            <a:off x="8220762" y="5732383"/>
            <a:ext cx="1614872" cy="530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Calibri"/>
              </a:rPr>
              <a:t>Phase 3 – 507 Polys</a:t>
            </a:r>
            <a:endParaRPr lang="en-US"/>
          </a:p>
        </p:txBody>
      </p:sp>
      <p:sp>
        <p:nvSpPr>
          <p:cNvPr id="9" name="TextBox 8">
            <a:extLst>
              <a:ext uri="{FF2B5EF4-FFF2-40B4-BE49-F238E27FC236}">
                <a16:creationId xmlns:a16="http://schemas.microsoft.com/office/drawing/2014/main" id="{05A94DBA-185B-9B42-2594-FA2072EF15A1}"/>
              </a:ext>
            </a:extLst>
          </p:cNvPr>
          <p:cNvSpPr txBox="1"/>
          <p:nvPr/>
        </p:nvSpPr>
        <p:spPr>
          <a:xfrm>
            <a:off x="1637636" y="2140418"/>
            <a:ext cx="254624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00" kern="1200" dirty="0">
                <a:latin typeface="+mn-lt"/>
                <a:ea typeface="+mn-ea"/>
                <a:cs typeface="Calibri"/>
              </a:rPr>
              <a:t>For this model I wanted to make a futuristic looking </a:t>
            </a:r>
            <a:r>
              <a:rPr lang="en-US" sz="1400" dirty="0">
                <a:cs typeface="Calibri"/>
              </a:rPr>
              <a:t>concrete</a:t>
            </a:r>
            <a:r>
              <a:rPr lang="en-US" sz="1400" kern="1200" dirty="0">
                <a:latin typeface="+mn-lt"/>
                <a:ea typeface="+mn-ea"/>
                <a:cs typeface="Calibri"/>
              </a:rPr>
              <a:t> house that would fit in a SCI-FI concept, I added the blue light by dragging the faces inwards</a:t>
            </a:r>
            <a:r>
              <a:rPr lang="en-US" sz="1400" dirty="0">
                <a:cs typeface="Calibri"/>
              </a:rPr>
              <a:t>. </a:t>
            </a:r>
          </a:p>
        </p:txBody>
      </p:sp>
      <p:sp>
        <p:nvSpPr>
          <p:cNvPr id="10" name="TextBox 9">
            <a:extLst>
              <a:ext uri="{FF2B5EF4-FFF2-40B4-BE49-F238E27FC236}">
                <a16:creationId xmlns:a16="http://schemas.microsoft.com/office/drawing/2014/main" id="{51534576-09E0-C860-62EC-783C355A78C7}"/>
              </a:ext>
            </a:extLst>
          </p:cNvPr>
          <p:cNvSpPr txBox="1"/>
          <p:nvPr/>
        </p:nvSpPr>
        <p:spPr>
          <a:xfrm>
            <a:off x="4829826" y="2140417"/>
            <a:ext cx="2253311" cy="1621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Calibri"/>
              </a:rPr>
              <a:t>I then added the dome / biosphere to the house to add some authentic space travel looking aesthetic, I used the bend modifier to bend the pillars that attach to the top of the glass</a:t>
            </a:r>
            <a:endParaRPr lang="en-US"/>
          </a:p>
        </p:txBody>
      </p:sp>
      <p:sp>
        <p:nvSpPr>
          <p:cNvPr id="12" name="TextBox 11">
            <a:extLst>
              <a:ext uri="{FF2B5EF4-FFF2-40B4-BE49-F238E27FC236}">
                <a16:creationId xmlns:a16="http://schemas.microsoft.com/office/drawing/2014/main" id="{F76948EF-BB08-1EDF-55EB-D6CB9B0F35AF}"/>
              </a:ext>
            </a:extLst>
          </p:cNvPr>
          <p:cNvSpPr txBox="1"/>
          <p:nvPr/>
        </p:nvSpPr>
        <p:spPr>
          <a:xfrm>
            <a:off x="7646465" y="2140417"/>
            <a:ext cx="2764061" cy="18430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22376">
              <a:spcAft>
                <a:spcPts val="600"/>
              </a:spcAft>
            </a:pPr>
            <a:r>
              <a:rPr lang="en-US" sz="1422" kern="1200">
                <a:solidFill>
                  <a:schemeClr val="tx1"/>
                </a:solidFill>
                <a:latin typeface="+mn-lt"/>
                <a:ea typeface="+mn-ea"/>
                <a:cs typeface="Calibri"/>
              </a:rPr>
              <a:t>Lastly, I added the bigger part of the building to </a:t>
            </a:r>
            <a:r>
              <a:rPr lang="en-US" sz="1422" kern="1200" err="1">
                <a:solidFill>
                  <a:schemeClr val="tx1"/>
                </a:solidFill>
                <a:latin typeface="+mn-lt"/>
                <a:ea typeface="+mn-ea"/>
                <a:cs typeface="Calibri"/>
              </a:rPr>
              <a:t>finalise</a:t>
            </a:r>
            <a:r>
              <a:rPr lang="en-US" sz="1422" kern="1200">
                <a:solidFill>
                  <a:schemeClr val="tx1"/>
                </a:solidFill>
                <a:latin typeface="+mn-lt"/>
                <a:ea typeface="+mn-ea"/>
                <a:cs typeface="Calibri"/>
              </a:rPr>
              <a:t> the Phase 3 of the house building, to create the windows and doors I took inspiration from Populous of indenting them into the house and adding black to obscure the windows/ doors.</a:t>
            </a:r>
            <a:endParaRPr lang="en-US"/>
          </a:p>
        </p:txBody>
      </p:sp>
      <p:pic>
        <p:nvPicPr>
          <p:cNvPr id="11" name="Picture 10" descr="A white building with a dome&#10;&#10;Description automatically generated">
            <a:extLst>
              <a:ext uri="{FF2B5EF4-FFF2-40B4-BE49-F238E27FC236}">
                <a16:creationId xmlns:a16="http://schemas.microsoft.com/office/drawing/2014/main" id="{4E15BBF8-6C1F-FC34-A296-ECCFD3ADF6A5}"/>
              </a:ext>
            </a:extLst>
          </p:cNvPr>
          <p:cNvPicPr>
            <a:picLocks noChangeAspect="1"/>
          </p:cNvPicPr>
          <p:nvPr/>
        </p:nvPicPr>
        <p:blipFill>
          <a:blip r:embed="rId2"/>
          <a:stretch>
            <a:fillRect/>
          </a:stretch>
        </p:blipFill>
        <p:spPr>
          <a:xfrm>
            <a:off x="7651595" y="3922471"/>
            <a:ext cx="2743200" cy="1717231"/>
          </a:xfrm>
          <a:prstGeom prst="rect">
            <a:avLst/>
          </a:prstGeom>
        </p:spPr>
      </p:pic>
      <p:pic>
        <p:nvPicPr>
          <p:cNvPr id="13" name="Picture 12" descr="A white building with a blue light&#10;&#10;Description automatically generated">
            <a:extLst>
              <a:ext uri="{FF2B5EF4-FFF2-40B4-BE49-F238E27FC236}">
                <a16:creationId xmlns:a16="http://schemas.microsoft.com/office/drawing/2014/main" id="{BBE0078B-0767-4A10-B289-DEEBB68C55A2}"/>
              </a:ext>
            </a:extLst>
          </p:cNvPr>
          <p:cNvPicPr>
            <a:picLocks noChangeAspect="1"/>
          </p:cNvPicPr>
          <p:nvPr/>
        </p:nvPicPr>
        <p:blipFill>
          <a:blip r:embed="rId3"/>
          <a:stretch>
            <a:fillRect/>
          </a:stretch>
        </p:blipFill>
        <p:spPr>
          <a:xfrm>
            <a:off x="1741447" y="3922317"/>
            <a:ext cx="2408664" cy="1717536"/>
          </a:xfrm>
          <a:prstGeom prst="rect">
            <a:avLst/>
          </a:prstGeom>
        </p:spPr>
      </p:pic>
      <p:pic>
        <p:nvPicPr>
          <p:cNvPr id="14" name="Picture 13" descr="A white building with a blue light&#10;&#10;Description automatically generated">
            <a:extLst>
              <a:ext uri="{FF2B5EF4-FFF2-40B4-BE49-F238E27FC236}">
                <a16:creationId xmlns:a16="http://schemas.microsoft.com/office/drawing/2014/main" id="{C0757642-A42E-B72F-B1A4-7C2337F5B7D9}"/>
              </a:ext>
            </a:extLst>
          </p:cNvPr>
          <p:cNvPicPr>
            <a:picLocks noChangeAspect="1"/>
          </p:cNvPicPr>
          <p:nvPr/>
        </p:nvPicPr>
        <p:blipFill>
          <a:blip r:embed="rId4"/>
          <a:stretch>
            <a:fillRect/>
          </a:stretch>
        </p:blipFill>
        <p:spPr>
          <a:xfrm>
            <a:off x="4742985" y="3922024"/>
            <a:ext cx="2417957" cy="1718123"/>
          </a:xfrm>
          <a:prstGeom prst="rect">
            <a:avLst/>
          </a:prstGeom>
        </p:spPr>
      </p:pic>
    </p:spTree>
    <p:extLst>
      <p:ext uri="{BB962C8B-B14F-4D97-AF65-F5344CB8AC3E}">
        <p14:creationId xmlns:p14="http://schemas.microsoft.com/office/powerpoint/2010/main" val="5069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47D73-2D77-BD1F-5729-18685219B1A8}"/>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Mars Ground Assets</a:t>
            </a:r>
            <a:endParaRPr lang="en-US" sz="4000">
              <a:solidFill>
                <a:srgbClr val="FFFFFF"/>
              </a:solidFill>
            </a:endParaRPr>
          </a:p>
        </p:txBody>
      </p:sp>
      <p:pic>
        <p:nvPicPr>
          <p:cNvPr id="4" name="Picture 3">
            <a:extLst>
              <a:ext uri="{FF2B5EF4-FFF2-40B4-BE49-F238E27FC236}">
                <a16:creationId xmlns:a16="http://schemas.microsoft.com/office/drawing/2014/main" id="{0C4F9E78-A8AA-9924-86E5-FC56A5F1AA8A}"/>
              </a:ext>
            </a:extLst>
          </p:cNvPr>
          <p:cNvPicPr>
            <a:picLocks noChangeAspect="1"/>
          </p:cNvPicPr>
          <p:nvPr/>
        </p:nvPicPr>
        <p:blipFill>
          <a:blip r:embed="rId2"/>
          <a:stretch>
            <a:fillRect/>
          </a:stretch>
        </p:blipFill>
        <p:spPr>
          <a:xfrm>
            <a:off x="9053259" y="3019664"/>
            <a:ext cx="2599493" cy="1427987"/>
          </a:xfrm>
          <a:prstGeom prst="rect">
            <a:avLst/>
          </a:prstGeom>
        </p:spPr>
      </p:pic>
      <p:sp>
        <p:nvSpPr>
          <p:cNvPr id="5" name="TextBox 4">
            <a:extLst>
              <a:ext uri="{FF2B5EF4-FFF2-40B4-BE49-F238E27FC236}">
                <a16:creationId xmlns:a16="http://schemas.microsoft.com/office/drawing/2014/main" id="{E84FDEFF-A9B8-F040-C115-74AAD2338C30}"/>
              </a:ext>
            </a:extLst>
          </p:cNvPr>
          <p:cNvSpPr txBox="1"/>
          <p:nvPr/>
        </p:nvSpPr>
        <p:spPr>
          <a:xfrm>
            <a:off x="9389741" y="892549"/>
            <a:ext cx="20703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03504">
              <a:spcAft>
                <a:spcPts val="600"/>
              </a:spcAft>
            </a:pPr>
            <a:r>
              <a:rPr lang="en-US" sz="1400" kern="1200" dirty="0">
                <a:latin typeface="+mn-lt"/>
                <a:ea typeface="+mn-ea"/>
                <a:cs typeface="Calibri"/>
              </a:rPr>
              <a:t>Flat Ground: Polys - 32</a:t>
            </a:r>
            <a:endParaRPr lang="en-US">
              <a:cs typeface="Calibri" panose="020F0502020204030204"/>
            </a:endParaRPr>
          </a:p>
        </p:txBody>
      </p:sp>
      <p:pic>
        <p:nvPicPr>
          <p:cNvPr id="3" name="Picture 2" descr="A brown square with white dots&#10;&#10;Description automatically generated">
            <a:extLst>
              <a:ext uri="{FF2B5EF4-FFF2-40B4-BE49-F238E27FC236}">
                <a16:creationId xmlns:a16="http://schemas.microsoft.com/office/drawing/2014/main" id="{4DDB859B-7337-C040-7B04-9DF54E896D99}"/>
              </a:ext>
            </a:extLst>
          </p:cNvPr>
          <p:cNvPicPr>
            <a:picLocks noChangeAspect="1"/>
          </p:cNvPicPr>
          <p:nvPr/>
        </p:nvPicPr>
        <p:blipFill>
          <a:blip r:embed="rId3"/>
          <a:stretch>
            <a:fillRect/>
          </a:stretch>
        </p:blipFill>
        <p:spPr>
          <a:xfrm>
            <a:off x="9057058" y="4897925"/>
            <a:ext cx="2608901" cy="1401802"/>
          </a:xfrm>
          <a:prstGeom prst="rect">
            <a:avLst/>
          </a:prstGeom>
        </p:spPr>
      </p:pic>
      <p:sp>
        <p:nvSpPr>
          <p:cNvPr id="6" name="TextBox 5">
            <a:extLst>
              <a:ext uri="{FF2B5EF4-FFF2-40B4-BE49-F238E27FC236}">
                <a16:creationId xmlns:a16="http://schemas.microsoft.com/office/drawing/2014/main" id="{4C9D5053-C5A5-CE3B-A14E-397FBF1C3422}"/>
              </a:ext>
            </a:extLst>
          </p:cNvPr>
          <p:cNvSpPr txBox="1"/>
          <p:nvPr/>
        </p:nvSpPr>
        <p:spPr>
          <a:xfrm>
            <a:off x="9274306" y="2690337"/>
            <a:ext cx="20222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03504">
              <a:spcAft>
                <a:spcPts val="600"/>
              </a:spcAft>
            </a:pPr>
            <a:r>
              <a:rPr lang="en-US" sz="1400" kern="1200" dirty="0">
                <a:latin typeface="+mn-lt"/>
                <a:ea typeface="+mn-ea"/>
                <a:cs typeface="Calibri"/>
              </a:rPr>
              <a:t>Raised Ground: Polys - 16</a:t>
            </a:r>
            <a:endParaRPr lang="en-US">
              <a:cs typeface="Calibri" panose="020F0502020204030204"/>
            </a:endParaRPr>
          </a:p>
        </p:txBody>
      </p:sp>
      <p:pic>
        <p:nvPicPr>
          <p:cNvPr id="7" name="Picture 6" descr="A yellow square with white spots on it&#10;&#10;Description automatically generated">
            <a:extLst>
              <a:ext uri="{FF2B5EF4-FFF2-40B4-BE49-F238E27FC236}">
                <a16:creationId xmlns:a16="http://schemas.microsoft.com/office/drawing/2014/main" id="{8E1DCF9A-8F58-20CB-2B8A-7FD5020FD13F}"/>
              </a:ext>
            </a:extLst>
          </p:cNvPr>
          <p:cNvPicPr>
            <a:picLocks noChangeAspect="1"/>
          </p:cNvPicPr>
          <p:nvPr/>
        </p:nvPicPr>
        <p:blipFill>
          <a:blip r:embed="rId4"/>
          <a:stretch>
            <a:fillRect/>
          </a:stretch>
        </p:blipFill>
        <p:spPr>
          <a:xfrm>
            <a:off x="9056222" y="1201011"/>
            <a:ext cx="2608901" cy="1436943"/>
          </a:xfrm>
          <a:prstGeom prst="rect">
            <a:avLst/>
          </a:prstGeom>
        </p:spPr>
      </p:pic>
      <p:sp>
        <p:nvSpPr>
          <p:cNvPr id="8" name="TextBox 7">
            <a:extLst>
              <a:ext uri="{FF2B5EF4-FFF2-40B4-BE49-F238E27FC236}">
                <a16:creationId xmlns:a16="http://schemas.microsoft.com/office/drawing/2014/main" id="{557EF0FB-F84D-C37F-9DE2-2D236503868C}"/>
              </a:ext>
            </a:extLst>
          </p:cNvPr>
          <p:cNvSpPr txBox="1"/>
          <p:nvPr/>
        </p:nvSpPr>
        <p:spPr>
          <a:xfrm>
            <a:off x="9202531" y="4532930"/>
            <a:ext cx="26489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03504">
              <a:spcAft>
                <a:spcPts val="600"/>
              </a:spcAft>
            </a:pPr>
            <a:r>
              <a:rPr lang="en-US" sz="1400" kern="1200" dirty="0">
                <a:latin typeface="+mn-lt"/>
                <a:ea typeface="+mn-ea"/>
                <a:cs typeface="Calibri"/>
              </a:rPr>
              <a:t>Lowered Ground: Polys - 16</a:t>
            </a:r>
            <a:endParaRPr lang="en-US" dirty="0">
              <a:cs typeface="Calibri" panose="020F0502020204030204"/>
            </a:endParaRPr>
          </a:p>
        </p:txBody>
      </p:sp>
      <p:sp>
        <p:nvSpPr>
          <p:cNvPr id="10" name="TextBox 9">
            <a:extLst>
              <a:ext uri="{FF2B5EF4-FFF2-40B4-BE49-F238E27FC236}">
                <a16:creationId xmlns:a16="http://schemas.microsoft.com/office/drawing/2014/main" id="{9A1A29BE-8CC2-1751-13A6-FFFE02916B66}"/>
              </a:ext>
            </a:extLst>
          </p:cNvPr>
          <p:cNvSpPr txBox="1"/>
          <p:nvPr/>
        </p:nvSpPr>
        <p:spPr>
          <a:xfrm>
            <a:off x="4581293" y="1830658"/>
            <a:ext cx="408878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 create the textures for these assets I used photoshop to make my own textures.</a:t>
            </a:r>
          </a:p>
          <a:p>
            <a:endParaRPr lang="en-US" dirty="0">
              <a:cs typeface="Calibri"/>
            </a:endParaRPr>
          </a:p>
          <a:p>
            <a:r>
              <a:rPr lang="en-US" dirty="0">
                <a:cs typeface="Calibri"/>
              </a:rPr>
              <a:t>I then went into 3Ds Max and added a plane object which I then added the texture to using a bitmap material. </a:t>
            </a:r>
          </a:p>
          <a:p>
            <a:endParaRPr lang="en-US" dirty="0">
              <a:cs typeface="Calibri"/>
            </a:endParaRPr>
          </a:p>
          <a:p>
            <a:r>
              <a:rPr lang="en-US" dirty="0">
                <a:cs typeface="Calibri"/>
              </a:rPr>
              <a:t>To then create the raised and lowered land I used the conform tool within the Freeform section to raise and lower the middle of the plane.</a:t>
            </a:r>
          </a:p>
        </p:txBody>
      </p:sp>
    </p:spTree>
    <p:extLst>
      <p:ext uri="{BB962C8B-B14F-4D97-AF65-F5344CB8AC3E}">
        <p14:creationId xmlns:p14="http://schemas.microsoft.com/office/powerpoint/2010/main" val="30673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3E1FA-4BB7-B9F9-B729-3C90297D95B3}"/>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a:t>Animation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74979E-03CA-BBDA-B420-70D2C312000F}"/>
              </a:ext>
            </a:extLst>
          </p:cNvPr>
          <p:cNvSpPr txBox="1"/>
          <p:nvPr/>
        </p:nvSpPr>
        <p:spPr>
          <a:xfrm>
            <a:off x="536599" y="2414994"/>
            <a:ext cx="2190873" cy="44527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t>Rigging Male NPC</a:t>
            </a:r>
            <a:endParaRPr lang="en-US" dirty="0"/>
          </a:p>
        </p:txBody>
      </p:sp>
      <p:pic>
        <p:nvPicPr>
          <p:cNvPr id="4" name="Picture 3" descr="A cartoon of a robot&#10;&#10;Description automatically generated">
            <a:extLst>
              <a:ext uri="{FF2B5EF4-FFF2-40B4-BE49-F238E27FC236}">
                <a16:creationId xmlns:a16="http://schemas.microsoft.com/office/drawing/2014/main" id="{4D44D634-4E82-9895-F197-98553EB9A7C7}"/>
              </a:ext>
            </a:extLst>
          </p:cNvPr>
          <p:cNvPicPr>
            <a:picLocks noChangeAspect="1"/>
          </p:cNvPicPr>
          <p:nvPr/>
        </p:nvPicPr>
        <p:blipFill>
          <a:blip r:embed="rId2"/>
          <a:stretch>
            <a:fillRect/>
          </a:stretch>
        </p:blipFill>
        <p:spPr>
          <a:xfrm>
            <a:off x="8781933" y="329183"/>
            <a:ext cx="2178030" cy="3429969"/>
          </a:xfrm>
          <a:prstGeom prst="rect">
            <a:avLst/>
          </a:prstGeom>
        </p:spPr>
      </p:pic>
      <p:pic>
        <p:nvPicPr>
          <p:cNvPr id="5" name="Picture 4" descr="A screenshot of a computer generated image of a robot&#10;&#10;Description automatically generated">
            <a:extLst>
              <a:ext uri="{FF2B5EF4-FFF2-40B4-BE49-F238E27FC236}">
                <a16:creationId xmlns:a16="http://schemas.microsoft.com/office/drawing/2014/main" id="{4630F1A7-BE7F-25EA-3DD1-C0EEC4822A45}"/>
              </a:ext>
            </a:extLst>
          </p:cNvPr>
          <p:cNvPicPr>
            <a:picLocks noChangeAspect="1"/>
          </p:cNvPicPr>
          <p:nvPr/>
        </p:nvPicPr>
        <p:blipFill>
          <a:blip r:embed="rId3"/>
          <a:stretch>
            <a:fillRect/>
          </a:stretch>
        </p:blipFill>
        <p:spPr>
          <a:xfrm>
            <a:off x="8813171" y="4079193"/>
            <a:ext cx="2097265" cy="2176272"/>
          </a:xfrm>
          <a:prstGeom prst="rect">
            <a:avLst/>
          </a:prstGeom>
        </p:spPr>
      </p:pic>
      <p:sp>
        <p:nvSpPr>
          <p:cNvPr id="6" name="TextBox 5">
            <a:extLst>
              <a:ext uri="{FF2B5EF4-FFF2-40B4-BE49-F238E27FC236}">
                <a16:creationId xmlns:a16="http://schemas.microsoft.com/office/drawing/2014/main" id="{F4ED7E0E-4A5E-07FD-23F7-3B572CD20E82}"/>
              </a:ext>
            </a:extLst>
          </p:cNvPr>
          <p:cNvSpPr txBox="1"/>
          <p:nvPr/>
        </p:nvSpPr>
        <p:spPr>
          <a:xfrm>
            <a:off x="667926" y="2925704"/>
            <a:ext cx="65287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 Rig the Male NPC, I started by adding the built in skeleton system of 3Ds Max and then had to </a:t>
            </a:r>
            <a:r>
              <a:rPr lang="en-US" dirty="0" err="1">
                <a:cs typeface="Calibri"/>
              </a:rPr>
              <a:t>customise</a:t>
            </a:r>
            <a:r>
              <a:rPr lang="en-US" dirty="0">
                <a:cs typeface="Calibri"/>
              </a:rPr>
              <a:t> the skeleton and rig it to the size of the character. Therefore, I had to move the skeleton around and change the size and number of some of the bones. Particularly in the arms, legs and spine a lot of changes had to be made. </a:t>
            </a:r>
            <a:endParaRPr lang="en-US" dirty="0"/>
          </a:p>
        </p:txBody>
      </p:sp>
      <p:sp>
        <p:nvSpPr>
          <p:cNvPr id="7" name="TextBox 6">
            <a:extLst>
              <a:ext uri="{FF2B5EF4-FFF2-40B4-BE49-F238E27FC236}">
                <a16:creationId xmlns:a16="http://schemas.microsoft.com/office/drawing/2014/main" id="{4F6FA7C6-FEBF-94F1-7C8A-2E8358C17740}"/>
              </a:ext>
            </a:extLst>
          </p:cNvPr>
          <p:cNvSpPr txBox="1"/>
          <p:nvPr/>
        </p:nvSpPr>
        <p:spPr>
          <a:xfrm>
            <a:off x="669303" y="4619955"/>
            <a:ext cx="66228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After rigging the skeleton to fit the body, I had to skin the body to the skeleton, however once I did this there was issues with bones moving parts of the body that they shouldn't. To fix this I had to go through the Edit Envelopes tool and </a:t>
            </a:r>
            <a:r>
              <a:rPr lang="en-US" dirty="0" err="1">
                <a:cs typeface="Calibri"/>
              </a:rPr>
              <a:t>customise</a:t>
            </a:r>
            <a:r>
              <a:rPr lang="en-US" dirty="0">
                <a:cs typeface="Calibri"/>
              </a:rPr>
              <a:t> what each bone controls and moves within the body, after a lot of tweaking I was able to get the model to move as a human would.</a:t>
            </a:r>
            <a:endParaRPr lang="en-US" dirty="0"/>
          </a:p>
        </p:txBody>
      </p:sp>
    </p:spTree>
    <p:extLst>
      <p:ext uri="{BB962C8B-B14F-4D97-AF65-F5344CB8AC3E}">
        <p14:creationId xmlns:p14="http://schemas.microsoft.com/office/powerpoint/2010/main" val="217785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F91BCA23-85A5-4837-206E-C57E2728C084}"/>
              </a:ext>
            </a:extLst>
          </p:cNvPr>
          <p:cNvSpPr txBox="1"/>
          <p:nvPr/>
        </p:nvSpPr>
        <p:spPr>
          <a:xfrm>
            <a:off x="1295400" y="669925"/>
            <a:ext cx="4800600" cy="13255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a:solidFill>
                  <a:schemeClr val="bg1"/>
                </a:solidFill>
                <a:latin typeface="+mj-lt"/>
                <a:ea typeface="+mj-ea"/>
                <a:cs typeface="+mj-cs"/>
              </a:rPr>
              <a:t>Male NPC Walking Animation</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8F649EB-6E67-2667-3851-2FFE23E91BC8}"/>
              </a:ext>
            </a:extLst>
          </p:cNvPr>
          <p:cNvSpPr txBox="1"/>
          <p:nvPr/>
        </p:nvSpPr>
        <p:spPr>
          <a:xfrm>
            <a:off x="1295400" y="2288833"/>
            <a:ext cx="4800600" cy="37115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a:solidFill>
                  <a:schemeClr val="bg1"/>
                </a:solidFill>
              </a:rPr>
              <a:t>For the animation for this NPC, I wanted to create a walking animation as this is the main thing the NPC would be doing within the game, and it would be able to show off the character and its rig the most. </a:t>
            </a:r>
          </a:p>
          <a:p>
            <a:pPr indent="-228600">
              <a:lnSpc>
                <a:spcPct val="90000"/>
              </a:lnSpc>
              <a:spcAft>
                <a:spcPts val="600"/>
              </a:spcAft>
              <a:buFont typeface="Arial" panose="020B0604020202020204" pitchFamily="34" charset="0"/>
              <a:buChar char="•"/>
            </a:pPr>
            <a:endParaRPr lang="en-US" sz="1600">
              <a:solidFill>
                <a:schemeClr val="bg1"/>
              </a:solidFill>
            </a:endParaRPr>
          </a:p>
          <a:p>
            <a:pPr indent="-228600">
              <a:lnSpc>
                <a:spcPct val="90000"/>
              </a:lnSpc>
              <a:spcAft>
                <a:spcPts val="600"/>
              </a:spcAft>
              <a:buFont typeface="Arial" panose="020B0604020202020204" pitchFamily="34" charset="0"/>
              <a:buChar char="•"/>
            </a:pPr>
            <a:r>
              <a:rPr lang="en-US" sz="1600">
                <a:solidFill>
                  <a:schemeClr val="bg1"/>
                </a:solidFill>
              </a:rPr>
              <a:t>To create the animation, I first started by moving the legs and then the arms, after realising it looked a bit weird, I then made the head and the body move along with the walk to make it look more realistic to actual walking. </a:t>
            </a:r>
          </a:p>
          <a:p>
            <a:pPr indent="-228600">
              <a:lnSpc>
                <a:spcPct val="90000"/>
              </a:lnSpc>
              <a:spcAft>
                <a:spcPts val="600"/>
              </a:spcAft>
              <a:buFont typeface="Arial" panose="020B0604020202020204" pitchFamily="34" charset="0"/>
              <a:buChar char="•"/>
            </a:pPr>
            <a:endParaRPr lang="en-US" sz="1600">
              <a:solidFill>
                <a:schemeClr val="bg1"/>
              </a:solidFill>
            </a:endParaRPr>
          </a:p>
          <a:p>
            <a:pPr indent="-228600">
              <a:lnSpc>
                <a:spcPct val="90000"/>
              </a:lnSpc>
              <a:spcAft>
                <a:spcPts val="600"/>
              </a:spcAft>
              <a:buFont typeface="Arial" panose="020B0604020202020204" pitchFamily="34" charset="0"/>
              <a:buChar char="•"/>
            </a:pPr>
            <a:r>
              <a:rPr lang="en-US" sz="1600">
                <a:solidFill>
                  <a:schemeClr val="bg1"/>
                </a:solidFill>
              </a:rPr>
              <a:t>Despite the walking  animation being short, I intended this as the animation can be looped to be able to make a longer walk.</a:t>
            </a:r>
          </a:p>
        </p:txBody>
      </p:sp>
      <p:pic>
        <p:nvPicPr>
          <p:cNvPr id="3" name="WalkAnimation2">
            <a:hlinkClick r:id="" action="ppaction://media"/>
            <a:extLst>
              <a:ext uri="{FF2B5EF4-FFF2-40B4-BE49-F238E27FC236}">
                <a16:creationId xmlns:a16="http://schemas.microsoft.com/office/drawing/2014/main" id="{85E0A5D6-7CE1-B733-1C36-C4A26FFD81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56304" y="3932322"/>
            <a:ext cx="3588640" cy="2395417"/>
          </a:xfrm>
          <a:prstGeom prst="rect">
            <a:avLst/>
          </a:prstGeom>
        </p:spPr>
      </p:pic>
      <p:sp>
        <p:nvSpPr>
          <p:cNvPr id="15" name="Rectangle 1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EB1383C0-927B-FF2E-067A-897A8B8AE138}"/>
              </a:ext>
            </a:extLst>
          </p:cNvPr>
          <p:cNvPicPr>
            <a:picLocks noChangeAspect="1"/>
          </p:cNvPicPr>
          <p:nvPr/>
        </p:nvPicPr>
        <p:blipFill>
          <a:blip r:embed="rId5"/>
          <a:stretch>
            <a:fillRect/>
          </a:stretch>
        </p:blipFill>
        <p:spPr>
          <a:xfrm>
            <a:off x="6599328" y="764191"/>
            <a:ext cx="3588640" cy="2018609"/>
          </a:xfrm>
          <a:prstGeom prst="rect">
            <a:avLst/>
          </a:prstGeom>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66269-B27F-51B0-A8BB-C22643CB98FB}"/>
              </a:ext>
            </a:extLst>
          </p:cNvPr>
          <p:cNvSpPr>
            <a:spLocks noGrp="1"/>
          </p:cNvSpPr>
          <p:nvPr>
            <p:ph type="title"/>
          </p:nvPr>
        </p:nvSpPr>
        <p:spPr>
          <a:xfrm>
            <a:off x="612648" y="1078992"/>
            <a:ext cx="6272784" cy="1536192"/>
          </a:xfrm>
        </p:spPr>
        <p:txBody>
          <a:bodyPr vert="horz" lIns="91440" tIns="45720" rIns="91440" bIns="45720" rtlCol="0" anchor="b">
            <a:normAutofit/>
          </a:bodyPr>
          <a:lstStyle/>
          <a:p>
            <a:r>
              <a:rPr lang="en-US" sz="5200"/>
              <a:t>Level Design</a:t>
            </a:r>
          </a:p>
        </p:txBody>
      </p:sp>
      <p:sp>
        <p:nvSpPr>
          <p:cNvPr id="13" name="Rectangle 12">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BF21DD1-E7FC-31F0-AAEF-BAC0799E7BDA}"/>
              </a:ext>
            </a:extLst>
          </p:cNvPr>
          <p:cNvPicPr>
            <a:picLocks noChangeAspect="1"/>
          </p:cNvPicPr>
          <p:nvPr/>
        </p:nvPicPr>
        <p:blipFill>
          <a:blip r:embed="rId2"/>
          <a:stretch>
            <a:fillRect/>
          </a:stretch>
        </p:blipFill>
        <p:spPr>
          <a:xfrm>
            <a:off x="8381574" y="331311"/>
            <a:ext cx="2834640" cy="2834640"/>
          </a:xfrm>
          <a:prstGeom prst="rect">
            <a:avLst/>
          </a:prstGeom>
        </p:spPr>
      </p:pic>
      <p:sp>
        <p:nvSpPr>
          <p:cNvPr id="6" name="TextBox 5">
            <a:extLst>
              <a:ext uri="{FF2B5EF4-FFF2-40B4-BE49-F238E27FC236}">
                <a16:creationId xmlns:a16="http://schemas.microsoft.com/office/drawing/2014/main" id="{E884A93F-D853-A90C-86C1-800C3AD58E28}"/>
              </a:ext>
            </a:extLst>
          </p:cNvPr>
          <p:cNvSpPr txBox="1"/>
          <p:nvPr/>
        </p:nvSpPr>
        <p:spPr>
          <a:xfrm>
            <a:off x="1007759" y="2612663"/>
            <a:ext cx="6272784" cy="282549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t>Concept Art</a:t>
            </a:r>
            <a:endParaRPr lang="en-US" dirty="0"/>
          </a:p>
        </p:txBody>
      </p:sp>
      <p:pic>
        <p:nvPicPr>
          <p:cNvPr id="4" name="Picture 3" descr="A close-up of a desert&#10;&#10;Description automatically generated">
            <a:extLst>
              <a:ext uri="{FF2B5EF4-FFF2-40B4-BE49-F238E27FC236}">
                <a16:creationId xmlns:a16="http://schemas.microsoft.com/office/drawing/2014/main" id="{C109CA49-ED0A-DDA2-4676-B043DD8585D8}"/>
              </a:ext>
            </a:extLst>
          </p:cNvPr>
          <p:cNvPicPr>
            <a:picLocks noChangeAspect="1"/>
          </p:cNvPicPr>
          <p:nvPr/>
        </p:nvPicPr>
        <p:blipFill>
          <a:blip r:embed="rId3"/>
          <a:stretch>
            <a:fillRect/>
          </a:stretch>
        </p:blipFill>
        <p:spPr>
          <a:xfrm>
            <a:off x="8381574" y="3343830"/>
            <a:ext cx="2834640" cy="2834640"/>
          </a:xfrm>
          <a:prstGeom prst="rect">
            <a:avLst/>
          </a:prstGeom>
        </p:spPr>
      </p:pic>
      <p:sp>
        <p:nvSpPr>
          <p:cNvPr id="7" name="TextBox 6">
            <a:extLst>
              <a:ext uri="{FF2B5EF4-FFF2-40B4-BE49-F238E27FC236}">
                <a16:creationId xmlns:a16="http://schemas.microsoft.com/office/drawing/2014/main" id="{04B419B0-3464-C21E-46CF-C95390952754}"/>
              </a:ext>
            </a:extLst>
          </p:cNvPr>
          <p:cNvSpPr txBox="1"/>
          <p:nvPr/>
        </p:nvSpPr>
        <p:spPr>
          <a:xfrm>
            <a:off x="1505185" y="3057407"/>
            <a:ext cx="444970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Using Photoshop, I created this concept art / boards to have an idea of what each level would include and how they would be different from each other as well as how the difficulty would scale.</a:t>
            </a:r>
          </a:p>
          <a:p>
            <a:endParaRPr lang="en-US" dirty="0">
              <a:cs typeface="Calibri"/>
            </a:endParaRPr>
          </a:p>
          <a:p>
            <a:r>
              <a:rPr lang="en-US" dirty="0">
                <a:cs typeface="Calibri"/>
              </a:rPr>
              <a:t>For example, each level has its own unique environmental issue that can cause problems for the player. These will be more frequent in the Mars mission to increase the difficulty as it is the second mission as well as there being more Enemies to deal with</a:t>
            </a:r>
          </a:p>
        </p:txBody>
      </p:sp>
    </p:spTree>
    <p:extLst>
      <p:ext uri="{BB962C8B-B14F-4D97-AF65-F5344CB8AC3E}">
        <p14:creationId xmlns:p14="http://schemas.microsoft.com/office/powerpoint/2010/main" val="52808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id="{A2FDF047-4AA4-FB2B-77A2-D4BD22B0F9AB}"/>
              </a:ext>
            </a:extLst>
          </p:cNvPr>
          <p:cNvSpPr>
            <a:spLocks noGrp="1"/>
          </p:cNvSpPr>
          <p:nvPr>
            <p:ph type="title"/>
          </p:nvPr>
        </p:nvSpPr>
        <p:spPr>
          <a:xfrm>
            <a:off x="561162" y="2386749"/>
            <a:ext cx="6272784" cy="1536192"/>
          </a:xfrm>
        </p:spPr>
        <p:txBody>
          <a:bodyPr vert="horz" lIns="91440" tIns="45720" rIns="91440" bIns="45720" rtlCol="0" anchor="b">
            <a:normAutofit/>
          </a:bodyPr>
          <a:lstStyle/>
          <a:p>
            <a:r>
              <a:rPr lang="en-US" sz="5200" dirty="0"/>
              <a:t>Mars Level </a:t>
            </a:r>
          </a:p>
        </p:txBody>
      </p:sp>
      <p:pic>
        <p:nvPicPr>
          <p:cNvPr id="2" name="Picture 1" descr="A screenshot of a video game&#10;&#10;Description automatically generated">
            <a:extLst>
              <a:ext uri="{FF2B5EF4-FFF2-40B4-BE49-F238E27FC236}">
                <a16:creationId xmlns:a16="http://schemas.microsoft.com/office/drawing/2014/main" id="{8FFD9E7B-003E-1020-F3B9-484A6971BC2F}"/>
              </a:ext>
            </a:extLst>
          </p:cNvPr>
          <p:cNvPicPr>
            <a:picLocks noChangeAspect="1"/>
          </p:cNvPicPr>
          <p:nvPr/>
        </p:nvPicPr>
        <p:blipFill>
          <a:blip r:embed="rId2"/>
          <a:stretch>
            <a:fillRect/>
          </a:stretch>
        </p:blipFill>
        <p:spPr>
          <a:xfrm>
            <a:off x="5138326" y="376041"/>
            <a:ext cx="5424310" cy="2954438"/>
          </a:xfrm>
          <a:prstGeom prst="rect">
            <a:avLst/>
          </a:prstGeom>
        </p:spPr>
      </p:pic>
      <p:sp>
        <p:nvSpPr>
          <p:cNvPr id="3" name="TextBox 2">
            <a:extLst>
              <a:ext uri="{FF2B5EF4-FFF2-40B4-BE49-F238E27FC236}">
                <a16:creationId xmlns:a16="http://schemas.microsoft.com/office/drawing/2014/main" id="{EBAAA237-4144-2D49-2C0C-A3547227F651}"/>
              </a:ext>
            </a:extLst>
          </p:cNvPr>
          <p:cNvSpPr txBox="1"/>
          <p:nvPr/>
        </p:nvSpPr>
        <p:spPr>
          <a:xfrm>
            <a:off x="4637852" y="3866444"/>
            <a:ext cx="48448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is the final level design of the Mars level, imported into Unity. I designed it this way to be able to best show off all the assets for the level. I then added a barrier around the outside to contain the part of the level that is currently being viewed. </a:t>
            </a:r>
          </a:p>
        </p:txBody>
      </p:sp>
    </p:spTree>
    <p:extLst>
      <p:ext uri="{BB962C8B-B14F-4D97-AF65-F5344CB8AC3E}">
        <p14:creationId xmlns:p14="http://schemas.microsoft.com/office/powerpoint/2010/main" val="1941689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7918A-E7EA-A740-1CC7-B50ACABFFB78}"/>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latin typeface="+mj-lt"/>
                <a:ea typeface="+mj-ea"/>
                <a:cs typeface="+mj-cs"/>
              </a:rPr>
              <a:t>Textures</a:t>
            </a:r>
          </a:p>
        </p:txBody>
      </p:sp>
      <p:sp>
        <p:nvSpPr>
          <p:cNvPr id="33" name="Rectangle 3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6" name="Rectangle 2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2283" y="1926266"/>
            <a:ext cx="7387434" cy="4156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artoon of a person&#10;&#10;Description automatically generated">
            <a:extLst>
              <a:ext uri="{FF2B5EF4-FFF2-40B4-BE49-F238E27FC236}">
                <a16:creationId xmlns:a16="http://schemas.microsoft.com/office/drawing/2014/main" id="{4CF71737-3FFB-6B8F-2001-E7E9FD5CB6F2}"/>
              </a:ext>
            </a:extLst>
          </p:cNvPr>
          <p:cNvPicPr>
            <a:picLocks noChangeAspect="1"/>
          </p:cNvPicPr>
          <p:nvPr/>
        </p:nvPicPr>
        <p:blipFill>
          <a:blip r:embed="rId2"/>
          <a:stretch>
            <a:fillRect/>
          </a:stretch>
        </p:blipFill>
        <p:spPr>
          <a:xfrm>
            <a:off x="1047311" y="1982301"/>
            <a:ext cx="2238717" cy="269124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A041462-38A6-8D59-511F-BD30D928E061}"/>
              </a:ext>
            </a:extLst>
          </p:cNvPr>
          <p:cNvPicPr>
            <a:picLocks noChangeAspect="1"/>
          </p:cNvPicPr>
          <p:nvPr/>
        </p:nvPicPr>
        <p:blipFill>
          <a:blip r:embed="rId3"/>
          <a:stretch>
            <a:fillRect/>
          </a:stretch>
        </p:blipFill>
        <p:spPr>
          <a:xfrm>
            <a:off x="4001747" y="1982301"/>
            <a:ext cx="2176463" cy="2691242"/>
          </a:xfrm>
          <a:prstGeom prst="rect">
            <a:avLst/>
          </a:prstGeom>
        </p:spPr>
      </p:pic>
      <p:pic>
        <p:nvPicPr>
          <p:cNvPr id="6" name="Picture 5" descr="A cartoon of a person&#10;&#10;Description automatically generated">
            <a:extLst>
              <a:ext uri="{FF2B5EF4-FFF2-40B4-BE49-F238E27FC236}">
                <a16:creationId xmlns:a16="http://schemas.microsoft.com/office/drawing/2014/main" id="{B2B50E3D-ABC1-79A6-BF94-B3224E773B72}"/>
              </a:ext>
            </a:extLst>
          </p:cNvPr>
          <p:cNvPicPr>
            <a:picLocks noChangeAspect="1"/>
          </p:cNvPicPr>
          <p:nvPr/>
        </p:nvPicPr>
        <p:blipFill>
          <a:blip r:embed="rId4"/>
          <a:stretch>
            <a:fillRect/>
          </a:stretch>
        </p:blipFill>
        <p:spPr>
          <a:xfrm>
            <a:off x="6739418" y="1982302"/>
            <a:ext cx="1956383" cy="2691242"/>
          </a:xfrm>
          <a:prstGeom prst="rect">
            <a:avLst/>
          </a:prstGeom>
        </p:spPr>
      </p:pic>
      <p:pic>
        <p:nvPicPr>
          <p:cNvPr id="7" name="Picture 6" descr="A paper cut out of a person&#10;&#10;Description automatically generated">
            <a:extLst>
              <a:ext uri="{FF2B5EF4-FFF2-40B4-BE49-F238E27FC236}">
                <a16:creationId xmlns:a16="http://schemas.microsoft.com/office/drawing/2014/main" id="{74C566A4-B7F4-FD47-ECDD-524F176C3E67}"/>
              </a:ext>
            </a:extLst>
          </p:cNvPr>
          <p:cNvPicPr>
            <a:picLocks noChangeAspect="1"/>
          </p:cNvPicPr>
          <p:nvPr/>
        </p:nvPicPr>
        <p:blipFill>
          <a:blip r:embed="rId5"/>
          <a:stretch>
            <a:fillRect/>
          </a:stretch>
        </p:blipFill>
        <p:spPr>
          <a:xfrm>
            <a:off x="9457025" y="1982301"/>
            <a:ext cx="1684846" cy="2691243"/>
          </a:xfrm>
          <a:prstGeom prst="rect">
            <a:avLst/>
          </a:prstGeom>
        </p:spPr>
      </p:pic>
      <p:sp>
        <p:nvSpPr>
          <p:cNvPr id="3" name="TextBox 2">
            <a:extLst>
              <a:ext uri="{FF2B5EF4-FFF2-40B4-BE49-F238E27FC236}">
                <a16:creationId xmlns:a16="http://schemas.microsoft.com/office/drawing/2014/main" id="{4B403DDC-D220-D8FA-B2B4-A53911CD46DC}"/>
              </a:ext>
            </a:extLst>
          </p:cNvPr>
          <p:cNvSpPr txBox="1"/>
          <p:nvPr/>
        </p:nvSpPr>
        <p:spPr>
          <a:xfrm>
            <a:off x="1043640" y="4861732"/>
            <a:ext cx="236244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48640">
              <a:spcAft>
                <a:spcPts val="600"/>
              </a:spcAft>
            </a:pPr>
            <a:r>
              <a:rPr lang="en-US" sz="1400" kern="1200" dirty="0">
                <a:latin typeface="+mn-lt"/>
                <a:ea typeface="+mn-ea"/>
                <a:cs typeface="Calibri"/>
              </a:rPr>
              <a:t>After creating the model and adding base materials to it, the character was looking somewhat human-like however the materials and textures weren't setup to each part of the body correctly</a:t>
            </a:r>
            <a:endParaRPr lang="en-US" sz="1400" dirty="0">
              <a:cs typeface="Calibri" panose="020F0502020204030204"/>
            </a:endParaRPr>
          </a:p>
        </p:txBody>
      </p:sp>
      <p:sp>
        <p:nvSpPr>
          <p:cNvPr id="8" name="TextBox 7">
            <a:extLst>
              <a:ext uri="{FF2B5EF4-FFF2-40B4-BE49-F238E27FC236}">
                <a16:creationId xmlns:a16="http://schemas.microsoft.com/office/drawing/2014/main" id="{79B1318E-62D8-A90C-4019-92104587973E}"/>
              </a:ext>
            </a:extLst>
          </p:cNvPr>
          <p:cNvSpPr txBox="1"/>
          <p:nvPr/>
        </p:nvSpPr>
        <p:spPr>
          <a:xfrm>
            <a:off x="6012795" y="4729455"/>
            <a:ext cx="197844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48640">
              <a:spcAft>
                <a:spcPts val="600"/>
              </a:spcAft>
            </a:pPr>
            <a:r>
              <a:rPr lang="en-US" sz="1400" kern="1200" dirty="0">
                <a:latin typeface="+mn-lt"/>
                <a:ea typeface="+mn-ea"/>
                <a:cs typeface="Calibri"/>
              </a:rPr>
              <a:t>I had to tweak a lot of the variables and settings within each of the materials to get them to look appropriate for each part of the body and clothes</a:t>
            </a:r>
            <a:endParaRPr lang="en-US" sz="1200" dirty="0">
              <a:cs typeface="Calibri" panose="020F0502020204030204"/>
            </a:endParaRPr>
          </a:p>
        </p:txBody>
      </p:sp>
      <p:sp>
        <p:nvSpPr>
          <p:cNvPr id="9" name="TextBox 8">
            <a:extLst>
              <a:ext uri="{FF2B5EF4-FFF2-40B4-BE49-F238E27FC236}">
                <a16:creationId xmlns:a16="http://schemas.microsoft.com/office/drawing/2014/main" id="{82228C4E-F6BE-D2BE-169A-AF584273B2A7}"/>
              </a:ext>
            </a:extLst>
          </p:cNvPr>
          <p:cNvSpPr txBox="1"/>
          <p:nvPr/>
        </p:nvSpPr>
        <p:spPr>
          <a:xfrm>
            <a:off x="8116678" y="4727746"/>
            <a:ext cx="404469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48640">
              <a:spcAft>
                <a:spcPts val="600"/>
              </a:spcAft>
            </a:pPr>
            <a:r>
              <a:rPr lang="en-US" sz="1400" kern="1200" dirty="0">
                <a:latin typeface="+mn-lt"/>
                <a:ea typeface="+mn-ea"/>
                <a:cs typeface="Calibri"/>
              </a:rPr>
              <a:t>I kept a little glossiness and reflectivity on the skin and made it so light doesn’t reflect too well off his clothes and shoes. Then added some roughness to the clothes to make them look more like clothes</a:t>
            </a:r>
            <a:endParaRPr lang="en-US" sz="1400" kern="1200" dirty="0">
              <a:latin typeface="+mn-lt"/>
              <a:cs typeface="Calibri"/>
            </a:endParaRPr>
          </a:p>
          <a:p>
            <a:pPr defTabSz="548640">
              <a:spcAft>
                <a:spcPts val="600"/>
              </a:spcAft>
            </a:pPr>
            <a:endParaRPr lang="en-US" sz="1400" kern="1200" dirty="0">
              <a:latin typeface="+mn-lt"/>
              <a:cs typeface="Calibri"/>
            </a:endParaRPr>
          </a:p>
          <a:p>
            <a:pPr defTabSz="548640">
              <a:spcAft>
                <a:spcPts val="600"/>
              </a:spcAft>
            </a:pPr>
            <a:r>
              <a:rPr lang="en-US" sz="1400" kern="1200" dirty="0">
                <a:latin typeface="+mn-lt"/>
                <a:ea typeface="+mn-ea"/>
                <a:cs typeface="Calibri"/>
              </a:rPr>
              <a:t>Finally, I added the Smooth modifier to the model and made sure to slightly tweak each material to fit with the new smoothness. Such as making the hair slightly reflective.</a:t>
            </a:r>
            <a:endParaRPr lang="en-US" sz="1400" dirty="0">
              <a:cs typeface="Calibri"/>
            </a:endParaRPr>
          </a:p>
        </p:txBody>
      </p:sp>
      <p:sp>
        <p:nvSpPr>
          <p:cNvPr id="10" name="TextBox 9">
            <a:extLst>
              <a:ext uri="{FF2B5EF4-FFF2-40B4-BE49-F238E27FC236}">
                <a16:creationId xmlns:a16="http://schemas.microsoft.com/office/drawing/2014/main" id="{731E7231-CAB2-7BA3-976E-EBA633DACAE0}"/>
              </a:ext>
            </a:extLst>
          </p:cNvPr>
          <p:cNvSpPr txBox="1"/>
          <p:nvPr/>
        </p:nvSpPr>
        <p:spPr>
          <a:xfrm>
            <a:off x="3518370" y="4835406"/>
            <a:ext cx="245533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To add the materials and textures I used the faces of the model and added them to different material IDs then using a Multi/sub-object to apply each material to the faces</a:t>
            </a:r>
          </a:p>
        </p:txBody>
      </p:sp>
    </p:spTree>
    <p:extLst>
      <p:ext uri="{BB962C8B-B14F-4D97-AF65-F5344CB8AC3E}">
        <p14:creationId xmlns:p14="http://schemas.microsoft.com/office/powerpoint/2010/main" val="518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Introduction to Level Design and Asset Creation - PORT1</vt:lpstr>
      <vt:lpstr>3D Modelling </vt:lpstr>
      <vt:lpstr>PowerPoint Presentation</vt:lpstr>
      <vt:lpstr>Mars Ground Assets</vt:lpstr>
      <vt:lpstr>Animation</vt:lpstr>
      <vt:lpstr>PowerPoint Presentation</vt:lpstr>
      <vt:lpstr>Level Design</vt:lpstr>
      <vt:lpstr>Mars Level </vt:lpstr>
      <vt:lpstr>Textures</vt:lpstr>
      <vt:lpstr>PowerPoint Presentation</vt:lpstr>
      <vt:lpstr>Mars Ground Texture</vt:lpstr>
      <vt:lpstr>Audio</vt:lpstr>
      <vt:lpstr>Beep Sound Effect for Power Usage</vt:lpstr>
      <vt:lpstr>Level Completion Sound</vt:lpstr>
      <vt:lpstr>Background music </vt:lpstr>
      <vt:lpstr>Content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781</cp:revision>
  <dcterms:created xsi:type="dcterms:W3CDTF">2023-11-06T17:57:01Z</dcterms:created>
  <dcterms:modified xsi:type="dcterms:W3CDTF">2023-12-07T22:37:46Z</dcterms:modified>
</cp:coreProperties>
</file>